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5"/>
  </p:notesMasterIdLst>
  <p:sldIdLst>
    <p:sldId id="256" r:id="rId2"/>
    <p:sldId id="259" r:id="rId3"/>
    <p:sldId id="261" r:id="rId4"/>
    <p:sldId id="263" r:id="rId5"/>
    <p:sldId id="298" r:id="rId6"/>
    <p:sldId id="265" r:id="rId7"/>
    <p:sldId id="306" r:id="rId8"/>
    <p:sldId id="296" r:id="rId9"/>
    <p:sldId id="264" r:id="rId10"/>
    <p:sldId id="308" r:id="rId11"/>
    <p:sldId id="297" r:id="rId12"/>
    <p:sldId id="305" r:id="rId13"/>
    <p:sldId id="266" r:id="rId14"/>
    <p:sldId id="307" r:id="rId15"/>
    <p:sldId id="299" r:id="rId16"/>
    <p:sldId id="302" r:id="rId17"/>
    <p:sldId id="300" r:id="rId18"/>
    <p:sldId id="301" r:id="rId19"/>
    <p:sldId id="309" r:id="rId20"/>
    <p:sldId id="303" r:id="rId21"/>
    <p:sldId id="304" r:id="rId22"/>
    <p:sldId id="274" r:id="rId23"/>
    <p:sldId id="275" r:id="rId24"/>
  </p:sldIdLst>
  <p:sldSz cx="9144000" cy="5143500" type="screen16x9"/>
  <p:notesSz cx="6858000" cy="9144000"/>
  <p:embeddedFontLst>
    <p:embeddedFont>
      <p:font typeface="Noto Sans" panose="020B0502040504020204" pitchFamily="34" charset="0"/>
      <p:regular r:id="rId26"/>
      <p:bold r:id="rId27"/>
      <p:italic r:id="rId28"/>
      <p:boldItalic r:id="rId29"/>
    </p:embeddedFont>
    <p:embeddedFont>
      <p:font typeface="Poppins" panose="00000500000000000000" pitchFamily="2" charset="0"/>
      <p:regular r:id="rId30"/>
      <p:bold r:id="rId31"/>
      <p:italic r:id="rId32"/>
      <p:boldItalic r:id="rId33"/>
    </p:embeddedFont>
    <p:embeddedFont>
      <p:font typeface="Poppins SemiBold" panose="00000700000000000000" pitchFamily="2" charset="0"/>
      <p:regular r:id="rId34"/>
      <p:bold r:id="rId35"/>
      <p:italic r:id="rId36"/>
      <p:boldItalic r:id="rId37"/>
    </p:embeddedFont>
    <p:embeddedFont>
      <p:font typeface="Raleway"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D2A5"/>
    <a:srgbClr val="273339"/>
    <a:srgbClr val="E1F1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7725E9-0F88-44E9-8687-9BC9ED4CA0F7}">
  <a:tblStyle styleId="{FA7725E9-0F88-44E9-8687-9BC9ED4C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C7F502-A294-45F8-9821-06F7647F332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0065" autoAdjust="0"/>
  </p:normalViewPr>
  <p:slideViewPr>
    <p:cSldViewPr snapToGrid="0">
      <p:cViewPr>
        <p:scale>
          <a:sx n="50" d="100"/>
          <a:sy n="50" d="100"/>
        </p:scale>
        <p:origin x="2386" y="29"/>
      </p:cViewPr>
      <p:guideLst/>
    </p:cSldViewPr>
  </p:slideViewPr>
  <p:notesTextViewPr>
    <p:cViewPr>
      <p:scale>
        <a:sx n="153" d="100"/>
        <a:sy n="153"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ui-sans-serif"/>
              </a:rPr>
              <a:t>"Good afternoon everyone. My name is Seward Richard Mupereri, and today I will be presenting my project titled 'Digital Farmers: Harvesting Insights to Tackle Leaf Diseases.' This project focuses on the early detection of tomato plant diseases using machine learning and cloud technology. Thank you for taking the time to join me today."</a:t>
            </a:r>
            <a:br>
              <a:rPr lang="en-US" dirty="0"/>
            </a:b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delve into the design and implementation of the model used in this project.</a:t>
            </a:r>
          </a:p>
          <a:p>
            <a:endParaRPr lang="en-US" dirty="0"/>
          </a:p>
          <a:p>
            <a:pPr marL="158750" indent="0">
              <a:buNone/>
            </a:pPr>
            <a:r>
              <a:rPr lang="en-US" b="1" dirty="0"/>
              <a:t>Model Architecture</a:t>
            </a:r>
            <a:r>
              <a:rPr lang="en-US" dirty="0"/>
              <a:t>:</a:t>
            </a:r>
          </a:p>
          <a:p>
            <a:endParaRPr lang="en-US" dirty="0"/>
          </a:p>
          <a:p>
            <a:r>
              <a:rPr lang="en-US" dirty="0"/>
              <a:t>The model is built using TensorFlow's Sequential API. It consists of multiple layers, starting with convolutional layers for feature extraction. These layers apply filters to the input image to detect various features like edges and textures.</a:t>
            </a:r>
          </a:p>
          <a:p>
            <a:r>
              <a:rPr lang="en-US" dirty="0"/>
              <a:t>The architecture includes multiple Conv2D layers with </a:t>
            </a:r>
            <a:r>
              <a:rPr lang="en-US" dirty="0" err="1"/>
              <a:t>ReLU</a:t>
            </a:r>
            <a:r>
              <a:rPr lang="en-US" dirty="0"/>
              <a:t> activation and MaxPooling2D layers to reduce the spatial dimensions of the feature maps. This combination helps in capturing essential features while reducing computational complexity.</a:t>
            </a:r>
          </a:p>
          <a:p>
            <a:r>
              <a:rPr lang="en-US" dirty="0"/>
              <a:t>The final layers are dense layers, with the last one having a </a:t>
            </a:r>
            <a:r>
              <a:rPr lang="en-US" dirty="0" err="1"/>
              <a:t>softmax</a:t>
            </a:r>
            <a:r>
              <a:rPr lang="en-US" dirty="0"/>
              <a:t> activation function to classify the input image into one of the ten classes of tomato leaf conditions.</a:t>
            </a:r>
          </a:p>
          <a:p>
            <a:endParaRPr lang="en-US" dirty="0"/>
          </a:p>
          <a:p>
            <a:pPr marL="158750" indent="0">
              <a:buNone/>
            </a:pPr>
            <a:r>
              <a:rPr lang="en-US" b="1" dirty="0"/>
              <a:t>Data Preparation</a:t>
            </a:r>
            <a:r>
              <a:rPr lang="en-US" dirty="0"/>
              <a:t>:</a:t>
            </a:r>
          </a:p>
          <a:p>
            <a:endParaRPr lang="en-US" dirty="0"/>
          </a:p>
          <a:p>
            <a:r>
              <a:rPr lang="en-US" dirty="0"/>
              <a:t>I began by splitting the dataset into training and validation sets to evaluate the model's performance on unseen data. Data augmentation techniques, such as rotation and flipping, were applied to enhance the dataset's diversity and help the model generalize better. Images are first resized to a standard size of 256x256 pixels and rescaled to normalize the pixel values. This ensures that the model processes the images efficiently and consistently. Data augmentation techniques such as random flipping and rotation are applied to increase the diversity of the training data. This helps the model generalize better to unseen images.</a:t>
            </a:r>
          </a:p>
          <a:p>
            <a:pPr marL="158750" indent="0">
              <a:buNone/>
            </a:pPr>
            <a:endParaRPr lang="en-US" dirty="0"/>
          </a:p>
        </p:txBody>
      </p:sp>
    </p:spTree>
    <p:extLst>
      <p:ext uri="{BB962C8B-B14F-4D97-AF65-F5344CB8AC3E}">
        <p14:creationId xmlns:p14="http://schemas.microsoft.com/office/powerpoint/2010/main" val="4209918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ECECEC"/>
                </a:solidFill>
                <a:effectLst/>
                <a:highlight>
                  <a:srgbClr val="212121"/>
                </a:highlight>
                <a:latin typeface="ui-sans-serif"/>
              </a:rPr>
              <a:t>"Next, I'll discuss the model training process.</a:t>
            </a:r>
          </a:p>
          <a:p>
            <a:pPr marL="158750" indent="0" algn="l">
              <a:buNone/>
            </a:pPr>
            <a:endParaRPr lang="en-US" b="0" i="0" dirty="0">
              <a:solidFill>
                <a:srgbClr val="ECECEC"/>
              </a:solidFill>
              <a:effectLst/>
              <a:highlight>
                <a:srgbClr val="212121"/>
              </a:highlight>
              <a:latin typeface="ui-sans-serif"/>
            </a:endParaRPr>
          </a:p>
          <a:p>
            <a:pPr lvl="1" algn="l">
              <a:buFont typeface="+mj-lt"/>
              <a:buAutoNum type="arabicPeriod"/>
            </a:pPr>
            <a:r>
              <a:rPr lang="en-US" b="1" i="0" dirty="0">
                <a:solidFill>
                  <a:srgbClr val="ECECEC"/>
                </a:solidFill>
                <a:effectLst/>
                <a:highlight>
                  <a:srgbClr val="212121"/>
                </a:highlight>
                <a:latin typeface="ui-sans-serif"/>
              </a:rPr>
              <a:t>Training Process</a:t>
            </a:r>
            <a:r>
              <a:rPr lang="en-US" b="0" i="0" dirty="0">
                <a:solidFill>
                  <a:srgbClr val="ECECEC"/>
                </a:solidFill>
                <a:effectLst/>
                <a:highlight>
                  <a:srgbClr val="212121"/>
                </a:highlight>
                <a:latin typeface="ui-sans-serif"/>
              </a:rPr>
              <a:t>: For training, I used a </a:t>
            </a:r>
            <a:r>
              <a:rPr lang="en-US" b="1" i="0" dirty="0">
                <a:solidFill>
                  <a:srgbClr val="ECECEC"/>
                </a:solidFill>
                <a:effectLst/>
                <a:highlight>
                  <a:srgbClr val="212121"/>
                </a:highlight>
                <a:latin typeface="ui-sans-serif"/>
              </a:rPr>
              <a:t>Convolutional Neural Network (CNN) architecture </a:t>
            </a:r>
            <a:r>
              <a:rPr lang="en-US" b="0" i="0" dirty="0">
                <a:solidFill>
                  <a:srgbClr val="ECECEC"/>
                </a:solidFill>
                <a:effectLst/>
                <a:highlight>
                  <a:srgbClr val="212121"/>
                </a:highlight>
                <a:latin typeface="ui-sans-serif"/>
              </a:rPr>
              <a:t>as previously mentioned, which is well-suited for image classification tasks. The </a:t>
            </a:r>
            <a:r>
              <a:rPr lang="en-US" b="1" i="0" dirty="0">
                <a:solidFill>
                  <a:srgbClr val="ECECEC"/>
                </a:solidFill>
                <a:effectLst/>
                <a:highlight>
                  <a:srgbClr val="212121"/>
                </a:highlight>
                <a:latin typeface="ui-sans-serif"/>
              </a:rPr>
              <a:t>categorical </a:t>
            </a:r>
            <a:r>
              <a:rPr lang="en-US" b="1" i="0" dirty="0" err="1">
                <a:solidFill>
                  <a:srgbClr val="ECECEC"/>
                </a:solidFill>
                <a:effectLst/>
                <a:highlight>
                  <a:srgbClr val="212121"/>
                </a:highlight>
                <a:latin typeface="ui-sans-serif"/>
              </a:rPr>
              <a:t>crossentropy</a:t>
            </a:r>
            <a:r>
              <a:rPr lang="en-US" b="1" i="0" dirty="0">
                <a:solidFill>
                  <a:srgbClr val="ECECEC"/>
                </a:solidFill>
                <a:effectLst/>
                <a:highlight>
                  <a:srgbClr val="212121"/>
                </a:highlight>
                <a:latin typeface="ui-sans-serif"/>
              </a:rPr>
              <a:t> loss function </a:t>
            </a:r>
            <a:r>
              <a:rPr lang="en-US" b="0" i="0" dirty="0">
                <a:solidFill>
                  <a:srgbClr val="ECECEC"/>
                </a:solidFill>
                <a:effectLst/>
                <a:highlight>
                  <a:srgbClr val="212121"/>
                </a:highlight>
                <a:latin typeface="ui-sans-serif"/>
              </a:rPr>
              <a:t>was chosen because it works well with multi-class classification problems. I used the Adam optimizer, which is efficient and widely used for training deep learning models. The training process ran for 25 epochs, balancing between sufficient learning and avoiding overfitting.</a:t>
            </a:r>
          </a:p>
          <a:p>
            <a:pPr lvl="1" algn="l">
              <a:buFont typeface="+mj-lt"/>
              <a:buAutoNum type="arabicPeriod"/>
            </a:pPr>
            <a:r>
              <a:rPr lang="en-US" b="1" i="0" dirty="0">
                <a:solidFill>
                  <a:srgbClr val="ECECEC"/>
                </a:solidFill>
                <a:effectLst/>
                <a:highlight>
                  <a:srgbClr val="212121"/>
                </a:highlight>
                <a:latin typeface="ui-sans-serif"/>
              </a:rPr>
              <a:t>Validation</a:t>
            </a:r>
            <a:r>
              <a:rPr lang="en-US" b="0" i="0" dirty="0">
                <a:solidFill>
                  <a:srgbClr val="ECECEC"/>
                </a:solidFill>
                <a:effectLst/>
                <a:highlight>
                  <a:srgbClr val="212121"/>
                </a:highlight>
                <a:latin typeface="ui-sans-serif"/>
              </a:rPr>
              <a:t>: Throughout the training, I monitored accuracy and loss on the validation set. Early stopping was implemented to halt training when the validation performance stopped improving, preventing overfitting and ensuring the model remained generalizable to new data.</a:t>
            </a:r>
          </a:p>
          <a:p>
            <a:pPr lvl="1" algn="l">
              <a:buFont typeface="+mj-lt"/>
              <a:buAutoNum type="arabicPeriod"/>
            </a:pPr>
            <a:endParaRPr lang="en-US" b="0" i="0" dirty="0">
              <a:solidFill>
                <a:srgbClr val="ECECEC"/>
              </a:solidFill>
              <a:effectLst/>
              <a:highlight>
                <a:srgbClr val="212121"/>
              </a:highlight>
              <a:latin typeface="ui-sans-serif"/>
            </a:endParaRPr>
          </a:p>
          <a:p>
            <a:pPr marL="158750" indent="0">
              <a:buNone/>
            </a:pPr>
            <a:br>
              <a:rPr lang="en-US" dirty="0"/>
            </a:br>
            <a:endParaRPr lang="en-US" dirty="0"/>
          </a:p>
        </p:txBody>
      </p:sp>
    </p:spTree>
    <p:extLst>
      <p:ext uri="{BB962C8B-B14F-4D97-AF65-F5344CB8AC3E}">
        <p14:creationId xmlns:p14="http://schemas.microsoft.com/office/powerpoint/2010/main" val="575161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After the model was trained I ran a few tests from the test dataset and here are a few results I got showing that the model was accurately classifying the images.</a:t>
            </a:r>
          </a:p>
        </p:txBody>
      </p:sp>
    </p:spTree>
    <p:extLst>
      <p:ext uri="{BB962C8B-B14F-4D97-AF65-F5344CB8AC3E}">
        <p14:creationId xmlns:p14="http://schemas.microsoft.com/office/powerpoint/2010/main" val="1537484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ECECEC"/>
                </a:solidFill>
                <a:effectLst/>
                <a:highlight>
                  <a:srgbClr val="212121"/>
                </a:highlight>
                <a:latin typeface="ui-sans-serif"/>
              </a:rPr>
              <a:t>"In evaluating my model, I focused on two main metrics: accuracy and the confusion matrix.</a:t>
            </a:r>
          </a:p>
          <a:p>
            <a:pPr marL="158750" indent="0" algn="l">
              <a:buNone/>
            </a:pPr>
            <a:endParaRPr lang="en-US" b="0" i="0" dirty="0">
              <a:solidFill>
                <a:srgbClr val="ECECEC"/>
              </a:solidFill>
              <a:effectLst/>
              <a:highlight>
                <a:srgbClr val="212121"/>
              </a:highlight>
              <a:latin typeface="ui-sans-serif"/>
            </a:endParaRPr>
          </a:p>
          <a:p>
            <a:pPr algn="l"/>
            <a:r>
              <a:rPr lang="en-US" b="0" i="0" dirty="0">
                <a:solidFill>
                  <a:srgbClr val="ECECEC"/>
                </a:solidFill>
                <a:effectLst/>
                <a:highlight>
                  <a:srgbClr val="212121"/>
                </a:highlight>
                <a:latin typeface="ui-sans-serif"/>
              </a:rPr>
              <a:t>On the left, we have the </a:t>
            </a:r>
            <a:r>
              <a:rPr lang="en-US" b="1" i="0" dirty="0">
                <a:solidFill>
                  <a:srgbClr val="ECECEC"/>
                </a:solidFill>
                <a:effectLst/>
                <a:highlight>
                  <a:srgbClr val="212121"/>
                </a:highlight>
                <a:latin typeface="ui-sans-serif"/>
              </a:rPr>
              <a:t>accuracy plot</a:t>
            </a:r>
            <a:r>
              <a:rPr lang="en-US" b="0" i="0" dirty="0">
                <a:solidFill>
                  <a:srgbClr val="ECECEC"/>
                </a:solidFill>
                <a:effectLst/>
                <a:highlight>
                  <a:srgbClr val="212121"/>
                </a:highlight>
                <a:latin typeface="ui-sans-serif"/>
              </a:rPr>
              <a:t>. This graph shows the training and validation accuracy over different epochs. The model's accuracy improves steadily over time, with both training and validation accuracy converging towards a high value. This indicates that the model is effectively learning during the training process and is not overfitting, as the validation accuracy remains close to the training accuracy.</a:t>
            </a:r>
          </a:p>
          <a:p>
            <a:pPr algn="l"/>
            <a:r>
              <a:rPr lang="en-US" b="0" i="0" dirty="0">
                <a:solidFill>
                  <a:srgbClr val="ECECEC"/>
                </a:solidFill>
                <a:effectLst/>
                <a:highlight>
                  <a:srgbClr val="212121"/>
                </a:highlight>
                <a:latin typeface="ui-sans-serif"/>
              </a:rPr>
              <a:t>On the right, we have the </a:t>
            </a:r>
            <a:r>
              <a:rPr lang="en-US" b="1" i="0" dirty="0">
                <a:solidFill>
                  <a:srgbClr val="ECECEC"/>
                </a:solidFill>
                <a:effectLst/>
                <a:highlight>
                  <a:srgbClr val="212121"/>
                </a:highlight>
                <a:latin typeface="ui-sans-serif"/>
              </a:rPr>
              <a:t>confusion matrix</a:t>
            </a:r>
            <a:r>
              <a:rPr lang="en-US" b="0" i="0" dirty="0">
                <a:solidFill>
                  <a:srgbClr val="ECECEC"/>
                </a:solidFill>
                <a:effectLst/>
                <a:highlight>
                  <a:srgbClr val="212121"/>
                </a:highlight>
                <a:latin typeface="ui-sans-serif"/>
              </a:rPr>
              <a:t>, which provides a detailed breakdown of the model's performance. The high values on the diagonal indicate that the model is correctly predicting the true class labels for the majority of the samples. For instance, the model accurately identifies 'Healthy' leaves and 'Yellow Leaf Curl Virus' with high true positive rates. This diagonal dominance is a good sign, showing that the model performs well in distinguishing between different disease classes.</a:t>
            </a:r>
          </a:p>
          <a:p>
            <a:pPr algn="l"/>
            <a:r>
              <a:rPr lang="en-US" b="0" i="0" dirty="0">
                <a:solidFill>
                  <a:srgbClr val="ECECEC"/>
                </a:solidFill>
                <a:effectLst/>
                <a:highlight>
                  <a:srgbClr val="212121"/>
                </a:highlight>
                <a:latin typeface="ui-sans-serif"/>
              </a:rPr>
              <a:t>However, we can also see some off-diagonal values, which represent misclassifications. For example, there are a few instances where 'Spider Mites' are misclassified as 'Septoria Leaf Spot’. </a:t>
            </a:r>
          </a:p>
          <a:p>
            <a:pPr marL="158750" indent="0" algn="l">
              <a:buNone/>
            </a:pPr>
            <a:endParaRPr lang="en-US" b="0" i="0" dirty="0">
              <a:solidFill>
                <a:srgbClr val="ECECEC"/>
              </a:solidFill>
              <a:effectLst/>
              <a:highlight>
                <a:srgbClr val="212121"/>
              </a:highlight>
              <a:latin typeface="ui-sans-serif"/>
            </a:endParaRPr>
          </a:p>
          <a:p>
            <a:pPr marL="158750" indent="0" algn="l">
              <a:buNone/>
            </a:pPr>
            <a:r>
              <a:rPr lang="en-US" b="0" i="0" dirty="0">
                <a:solidFill>
                  <a:srgbClr val="ECECEC"/>
                </a:solidFill>
                <a:effectLst/>
                <a:highlight>
                  <a:srgbClr val="212121"/>
                </a:highlight>
                <a:latin typeface="ui-sans-serif"/>
              </a:rPr>
              <a:t>These insights help in understanding where the model needs improvement and guide further refinements."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look at the backend development of the web application. The backend is the backbone of the application, handling all the logic and computations necessary to deliver the functionalities.</a:t>
            </a:r>
          </a:p>
          <a:p>
            <a:endParaRPr lang="en-US" dirty="0"/>
          </a:p>
          <a:p>
            <a:pPr marL="158750" indent="0">
              <a:buNone/>
            </a:pPr>
            <a:r>
              <a:rPr lang="en-US" b="1" dirty="0"/>
              <a:t>Tools and Frameworks:</a:t>
            </a:r>
          </a:p>
          <a:p>
            <a:endParaRPr lang="en-US" dirty="0"/>
          </a:p>
          <a:p>
            <a:r>
              <a:rPr lang="en-US" dirty="0" err="1"/>
              <a:t>FastAPI</a:t>
            </a:r>
            <a:r>
              <a:rPr lang="en-US" dirty="0"/>
              <a:t>: I used </a:t>
            </a:r>
            <a:r>
              <a:rPr lang="en-US" dirty="0" err="1"/>
              <a:t>FastAPI</a:t>
            </a:r>
            <a:r>
              <a:rPr lang="en-US" dirty="0"/>
              <a:t> to create the API for the application. </a:t>
            </a:r>
            <a:r>
              <a:rPr lang="en-US" dirty="0" err="1"/>
              <a:t>FastAPI</a:t>
            </a:r>
            <a:r>
              <a:rPr lang="en-US" dirty="0"/>
              <a:t> is a modern, fast (high-performance), web framework for building APIs with Python. It is easy to use and has great performance, which was essential for this project.</a:t>
            </a:r>
          </a:p>
          <a:p>
            <a:r>
              <a:rPr lang="en-US" dirty="0"/>
              <a:t>TensorFlow: TensorFlow was used for loading and running the pre-trained model. TensorFlow is an open-source machine learning framework that allows for efficient model training and inference.</a:t>
            </a:r>
          </a:p>
          <a:p>
            <a:endParaRPr lang="en-US" dirty="0"/>
          </a:p>
          <a:p>
            <a:pPr marL="158750" indent="0">
              <a:buNone/>
            </a:pPr>
            <a:r>
              <a:rPr lang="en-US" b="1" dirty="0"/>
              <a:t>Key Functionalities:</a:t>
            </a:r>
          </a:p>
          <a:p>
            <a:endParaRPr lang="en-US" dirty="0"/>
          </a:p>
          <a:p>
            <a:r>
              <a:rPr lang="en-US" dirty="0"/>
              <a:t>Image Upload and Processing: The backend handles the uploading of images from the user. It processes these images to ensure they are in the correct format for prediction.</a:t>
            </a:r>
          </a:p>
          <a:p>
            <a:r>
              <a:rPr lang="en-US" dirty="0"/>
              <a:t>Model Prediction and Result Generation: Once the image is processed, the backend uses the TensorFlow model to predict the disease in the tomato leaf. It then generates a result that includes the predicted class and the confidence level.</a:t>
            </a:r>
          </a:p>
          <a:p>
            <a:endParaRPr lang="en-US" dirty="0"/>
          </a:p>
          <a:p>
            <a:pPr marL="158750" indent="0">
              <a:buNone/>
            </a:pPr>
            <a:r>
              <a:rPr lang="en-US" b="1" dirty="0"/>
              <a:t>Endpoints:</a:t>
            </a:r>
          </a:p>
          <a:p>
            <a:endParaRPr lang="en-US" dirty="0"/>
          </a:p>
          <a:p>
            <a:r>
              <a:rPr lang="en-US" dirty="0"/>
              <a:t>/ping: This is a simple test endpoint that checks if the server is running. It returns a string message when accessed.</a:t>
            </a:r>
          </a:p>
          <a:p>
            <a:r>
              <a:rPr lang="en-US" dirty="0"/>
              <a:t>/predict: This endpoint handles the core functionality of the application. It accepts an image file, processes it, runs the prediction using the TensorFlow model, and returns the prediction result.</a:t>
            </a:r>
          </a:p>
        </p:txBody>
      </p:sp>
    </p:spTree>
    <p:extLst>
      <p:ext uri="{BB962C8B-B14F-4D97-AF65-F5344CB8AC3E}">
        <p14:creationId xmlns:p14="http://schemas.microsoft.com/office/powerpoint/2010/main" val="4235368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ECECEC"/>
                </a:solidFill>
                <a:effectLst/>
                <a:highlight>
                  <a:srgbClr val="212121"/>
                </a:highlight>
                <a:latin typeface="ui-sans-serif"/>
              </a:rPr>
              <a:t>"Next, let's talk about the user interface of the web application. I used ReactJS and </a:t>
            </a:r>
            <a:r>
              <a:rPr lang="en-US" b="0" i="0" dirty="0" err="1">
                <a:solidFill>
                  <a:srgbClr val="ECECEC"/>
                </a:solidFill>
                <a:effectLst/>
                <a:highlight>
                  <a:srgbClr val="212121"/>
                </a:highlight>
                <a:latin typeface="ui-sans-serif"/>
              </a:rPr>
              <a:t>MaterialUI</a:t>
            </a:r>
            <a:r>
              <a:rPr lang="en-US" b="0" i="0" dirty="0">
                <a:solidFill>
                  <a:srgbClr val="ECECEC"/>
                </a:solidFill>
                <a:effectLst/>
                <a:highlight>
                  <a:srgbClr val="212121"/>
                </a:highlight>
                <a:latin typeface="ui-sans-serif"/>
              </a:rPr>
              <a:t> to build a modern and responsive design. </a:t>
            </a:r>
            <a:r>
              <a:rPr lang="en-US" b="0" i="0" dirty="0" err="1">
                <a:solidFill>
                  <a:srgbClr val="ECECEC"/>
                </a:solidFill>
                <a:effectLst/>
                <a:highlight>
                  <a:srgbClr val="212121"/>
                </a:highlight>
                <a:latin typeface="ui-sans-serif"/>
              </a:rPr>
              <a:t>MaterialUI</a:t>
            </a:r>
            <a:r>
              <a:rPr lang="en-US" b="0" i="0" dirty="0">
                <a:solidFill>
                  <a:srgbClr val="ECECEC"/>
                </a:solidFill>
                <a:effectLst/>
                <a:highlight>
                  <a:srgbClr val="212121"/>
                </a:highlight>
                <a:latin typeface="ui-sans-serif"/>
              </a:rPr>
              <a:t> provides prebuilt components that follow Google's Material Design guidelines, which allowed for faster development and a polished look.</a:t>
            </a:r>
          </a:p>
          <a:p>
            <a:pPr marL="158750" indent="0" algn="l">
              <a:buNone/>
            </a:pPr>
            <a:endParaRPr lang="en-US" b="0" i="0" dirty="0">
              <a:solidFill>
                <a:srgbClr val="ECECEC"/>
              </a:solidFill>
              <a:effectLst/>
              <a:highlight>
                <a:srgbClr val="212121"/>
              </a:highlight>
              <a:latin typeface="ui-sans-serif"/>
            </a:endParaRPr>
          </a:p>
          <a:p>
            <a:pPr marL="158750" indent="0" algn="l">
              <a:buNone/>
            </a:pPr>
            <a:r>
              <a:rPr lang="en-US" b="0" i="0" dirty="0">
                <a:solidFill>
                  <a:srgbClr val="ECECEC"/>
                </a:solidFill>
                <a:effectLst/>
                <a:highlight>
                  <a:srgbClr val="212121"/>
                </a:highlight>
                <a:latin typeface="ui-sans-serif"/>
              </a:rPr>
              <a:t>The main components of the interface include:</a:t>
            </a:r>
          </a:p>
          <a:p>
            <a:pPr lvl="1" algn="l">
              <a:buFont typeface="Arial" panose="020B0604020202020204" pitchFamily="34" charset="0"/>
              <a:buChar char="•"/>
            </a:pPr>
            <a:r>
              <a:rPr lang="en-US" b="1" i="0" dirty="0" err="1">
                <a:solidFill>
                  <a:srgbClr val="ECECEC"/>
                </a:solidFill>
                <a:effectLst/>
                <a:highlight>
                  <a:srgbClr val="212121"/>
                </a:highlight>
                <a:latin typeface="ui-sans-serif"/>
              </a:rPr>
              <a:t>NavBar</a:t>
            </a:r>
            <a:r>
              <a:rPr lang="en-US" b="0" i="0" dirty="0">
                <a:solidFill>
                  <a:srgbClr val="ECECEC"/>
                </a:solidFill>
                <a:effectLst/>
                <a:highlight>
                  <a:srgbClr val="212121"/>
                </a:highlight>
                <a:latin typeface="ui-sans-serif"/>
              </a:rPr>
              <a:t>: This component handles navigation and branding. It includes links to different sections like Home, Development, and Contact, making the application easy to navigate.</a:t>
            </a:r>
          </a:p>
          <a:p>
            <a:pPr lvl="1" algn="l">
              <a:buFont typeface="Arial" panose="020B0604020202020204" pitchFamily="34" charset="0"/>
              <a:buChar char="•"/>
            </a:pPr>
            <a:r>
              <a:rPr lang="en-US" b="1" i="0" dirty="0" err="1">
                <a:solidFill>
                  <a:srgbClr val="ECECEC"/>
                </a:solidFill>
                <a:effectLst/>
                <a:highlight>
                  <a:srgbClr val="212121"/>
                </a:highlight>
                <a:latin typeface="ui-sans-serif"/>
              </a:rPr>
              <a:t>UploadSection</a:t>
            </a:r>
            <a:r>
              <a:rPr lang="en-US" b="0" i="0" dirty="0">
                <a:solidFill>
                  <a:srgbClr val="ECECEC"/>
                </a:solidFill>
                <a:effectLst/>
                <a:highlight>
                  <a:srgbClr val="212121"/>
                </a:highlight>
                <a:latin typeface="ui-sans-serif"/>
              </a:rPr>
              <a:t>: This is the core of the user interaction. It allows users to upload an image of a tomato leaf, which the backend will then process to predict the health condition. The section includes an upload button, a display area for the selected image, and a button to submit the image for prediction.</a:t>
            </a:r>
          </a:p>
          <a:p>
            <a:pPr lvl="1" algn="l">
              <a:buFont typeface="Arial" panose="020B0604020202020204" pitchFamily="34" charset="0"/>
              <a:buChar char="•"/>
            </a:pPr>
            <a:r>
              <a:rPr lang="en-US" b="1" i="0" dirty="0" err="1">
                <a:solidFill>
                  <a:srgbClr val="ECECEC"/>
                </a:solidFill>
                <a:effectLst/>
                <a:highlight>
                  <a:srgbClr val="212121"/>
                </a:highlight>
                <a:latin typeface="ui-sans-serif"/>
              </a:rPr>
              <a:t>BodySection</a:t>
            </a:r>
            <a:r>
              <a:rPr lang="en-US" b="0" i="0" dirty="0">
                <a:solidFill>
                  <a:srgbClr val="ECECEC"/>
                </a:solidFill>
                <a:effectLst/>
                <a:highlight>
                  <a:srgbClr val="212121"/>
                </a:highlight>
                <a:latin typeface="ui-sans-serif"/>
              </a:rPr>
              <a:t>: This component provides the overall layout and background of the application. It ensures that the interface looks cohesive and visually appealing, with a fixed background and centralized content.</a:t>
            </a:r>
          </a:p>
          <a:p>
            <a:pPr marL="158750" indent="0" algn="l">
              <a:buNone/>
            </a:pPr>
            <a:r>
              <a:rPr lang="en-US" b="0" i="0" dirty="0">
                <a:solidFill>
                  <a:srgbClr val="ECECEC"/>
                </a:solidFill>
                <a:effectLst/>
                <a:highlight>
                  <a:srgbClr val="212121"/>
                </a:highlight>
                <a:latin typeface="ui-sans-serif"/>
              </a:rPr>
              <a:t>These components together create a user-friendly and efficient interface that enhances the overall user experience."</a:t>
            </a:r>
          </a:p>
          <a:p>
            <a:endParaRPr lang="en-US" dirty="0"/>
          </a:p>
        </p:txBody>
      </p:sp>
    </p:spTree>
    <p:extLst>
      <p:ext uri="{BB962C8B-B14F-4D97-AF65-F5344CB8AC3E}">
        <p14:creationId xmlns:p14="http://schemas.microsoft.com/office/powerpoint/2010/main" val="710325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discuss the user experience, which was a crucial aspect of this project.</a:t>
            </a:r>
          </a:p>
          <a:p>
            <a:endParaRPr lang="en-US" dirty="0"/>
          </a:p>
          <a:p>
            <a:pPr marL="158750" indent="0">
              <a:buNone/>
            </a:pPr>
            <a:r>
              <a:rPr lang="en-US" b="1" dirty="0"/>
              <a:t>Design Goals:</a:t>
            </a:r>
          </a:p>
          <a:p>
            <a:endParaRPr lang="en-US" dirty="0"/>
          </a:p>
          <a:p>
            <a:r>
              <a:rPr lang="en-US" dirty="0"/>
              <a:t>My primary goal was to create a user-friendly and intuitive interface. I wanted users to navigate the application effortlessly and understand each function without any confusion.</a:t>
            </a:r>
          </a:p>
          <a:p>
            <a:r>
              <a:rPr lang="en-US" dirty="0"/>
              <a:t>Another critical goal was ensuring the application is fast and responsive across various devices, whether it's a desktop or mobile.</a:t>
            </a:r>
          </a:p>
          <a:p>
            <a:pPr marL="158750" indent="0">
              <a:buNone/>
            </a:pPr>
            <a:endParaRPr lang="en-US" dirty="0"/>
          </a:p>
          <a:p>
            <a:pPr marL="158750" indent="0">
              <a:buNone/>
            </a:pPr>
            <a:r>
              <a:rPr lang="en-US" b="1" dirty="0"/>
              <a:t>Key Features:</a:t>
            </a:r>
          </a:p>
          <a:p>
            <a:endParaRPr lang="en-US" dirty="0"/>
          </a:p>
          <a:p>
            <a:r>
              <a:rPr lang="en-US" dirty="0"/>
              <a:t>The application features a simple upload process. Users can easily upload an image of a tomato leaf by clicking a button, and the system takes care of the rest.</a:t>
            </a:r>
          </a:p>
          <a:p>
            <a:r>
              <a:rPr lang="en-US" dirty="0"/>
              <a:t>Once the image is uploaded, users receive immediate feedback with predictions on the health condition of the leaf. This quick response is vital for users who need fast answers.</a:t>
            </a:r>
          </a:p>
          <a:p>
            <a:r>
              <a:rPr lang="en-US" dirty="0"/>
              <a:t>Additionally, the application provides detailed information on any detected diseases, offering users valuable insights into the condition of their tomato plants and potential treatments.</a:t>
            </a:r>
          </a:p>
          <a:p>
            <a:pPr marL="158750" indent="0">
              <a:buNone/>
            </a:pPr>
            <a:endParaRPr lang="en-US" dirty="0"/>
          </a:p>
          <a:p>
            <a:pPr marL="158750" indent="0">
              <a:buNone/>
            </a:pPr>
            <a:r>
              <a:rPr lang="en-US" dirty="0"/>
              <a:t>These features collectively ensure that users have a smooth and efficient experience while using the application."</a:t>
            </a:r>
          </a:p>
        </p:txBody>
      </p:sp>
    </p:spTree>
    <p:extLst>
      <p:ext uri="{BB962C8B-B14F-4D97-AF65-F5344CB8AC3E}">
        <p14:creationId xmlns:p14="http://schemas.microsoft.com/office/powerpoint/2010/main" val="4162457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"Next, let's talk about the deployment of the model.</a:t>
            </a:r>
          </a:p>
          <a:p>
            <a:endParaRPr lang="en-US" dirty="0"/>
          </a:p>
          <a:p>
            <a:pPr marL="158750" indent="0">
              <a:buNone/>
            </a:pPr>
            <a:r>
              <a:rPr lang="en-US" b="1" dirty="0"/>
              <a:t>Deployment on Render:</a:t>
            </a:r>
          </a:p>
          <a:p>
            <a:endParaRPr lang="en-US" dirty="0"/>
          </a:p>
          <a:p>
            <a:r>
              <a:rPr lang="en-US" dirty="0"/>
              <a:t>I chose to host the application on Render, a cloud platform that offers a simple and efficient way to deploy applications. Render supports a wide range of applications and services, making it a versatile choice for deployment needs.</a:t>
            </a:r>
          </a:p>
          <a:p>
            <a:pPr marL="158750" indent="0">
              <a:buNone/>
            </a:pPr>
            <a:endParaRPr lang="en-US" dirty="0"/>
          </a:p>
          <a:p>
            <a:pPr marL="158750" indent="0">
              <a:buNone/>
            </a:pPr>
            <a:r>
              <a:rPr lang="en-US" b="1" dirty="0"/>
              <a:t>Benefits and Features:</a:t>
            </a:r>
          </a:p>
          <a:p>
            <a:endParaRPr lang="en-US" dirty="0"/>
          </a:p>
          <a:p>
            <a:r>
              <a:rPr lang="en-US" dirty="0"/>
              <a:t>Automatic scaling: Render automatically scales the application based on demand. This means that during high traffic periods, the application will scale up to handle the load, ensuring smooth performance.</a:t>
            </a:r>
          </a:p>
          <a:p>
            <a:r>
              <a:rPr lang="en-US" dirty="0"/>
              <a:t>Secure and reliable: Render provides robust security features, including automatic HTTPS, DDoS protection, and regular backups. These features help ensure that the application remains secure and reliable.</a:t>
            </a:r>
          </a:p>
          <a:p>
            <a:r>
              <a:rPr lang="en-US" dirty="0"/>
              <a:t>Simplified deployment process: Deploying the application on Render is straightforward, with minimal configuration required. Render supports continuous deployment from GitHub, making it easy to deploy updates and new features.</a:t>
            </a:r>
          </a:p>
          <a:p>
            <a:r>
              <a:rPr lang="en-US" dirty="0"/>
              <a:t>By using Render, I was able to deploy the application quickly and efficiently, ensuring that it is accessible to users with minimal downtime and high reliability."</a:t>
            </a:r>
          </a:p>
        </p:txBody>
      </p:sp>
    </p:spTree>
    <p:extLst>
      <p:ext uri="{BB962C8B-B14F-4D97-AF65-F5344CB8AC3E}">
        <p14:creationId xmlns:p14="http://schemas.microsoft.com/office/powerpoint/2010/main" val="1681904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"Every project faces its fair share of challenges, and this one was no exception. Let's go over some of the key challenges I encountered and the solutions I implemented to overcome them.</a:t>
            </a:r>
          </a:p>
          <a:p>
            <a:endParaRPr lang="en-US" dirty="0"/>
          </a:p>
          <a:p>
            <a:pPr marL="158750" indent="0">
              <a:buNone/>
            </a:pPr>
            <a:r>
              <a:rPr lang="en-US" b="1" dirty="0"/>
              <a:t>Challenges:</a:t>
            </a:r>
          </a:p>
          <a:p>
            <a:endParaRPr lang="en-US" dirty="0"/>
          </a:p>
          <a:p>
            <a:r>
              <a:rPr lang="en-US" dirty="0"/>
              <a:t>Integrating multiple technologies: Combining ReactJS for the frontend, </a:t>
            </a:r>
            <a:r>
              <a:rPr lang="en-US" dirty="0" err="1"/>
              <a:t>FastAPI</a:t>
            </a:r>
            <a:r>
              <a:rPr lang="en-US" dirty="0"/>
              <a:t> for the backend, and TensorFlow for the machine learning model required meticulous integration to ensure everything worked seamlessly together.</a:t>
            </a:r>
          </a:p>
          <a:p>
            <a:r>
              <a:rPr lang="en-US" dirty="0"/>
              <a:t>Ensuring accurate predictions: Achieving high accuracy in predictions was crucial for the success of this application. This involved selecting the right model architecture and extensive tuning of hyperparameters.</a:t>
            </a:r>
          </a:p>
          <a:p>
            <a:r>
              <a:rPr lang="en-US" dirty="0"/>
              <a:t>Handling various image qualities: Users could upload images of varying qualities, which could affect the model's performance. Ensuring the model could handle these variations was a significant challenge.</a:t>
            </a:r>
          </a:p>
          <a:p>
            <a:pPr marL="158750" indent="0">
              <a:buNone/>
            </a:pPr>
            <a:endParaRPr lang="en-US" dirty="0"/>
          </a:p>
          <a:p>
            <a:pPr marL="158750" indent="0">
              <a:buNone/>
            </a:pPr>
            <a:r>
              <a:rPr lang="en-US" b="1" dirty="0"/>
              <a:t>Solutions:</a:t>
            </a:r>
          </a:p>
          <a:p>
            <a:endParaRPr lang="en-US" dirty="0"/>
          </a:p>
          <a:p>
            <a:r>
              <a:rPr lang="en-US" dirty="0"/>
              <a:t>Detailed planning and research: Before diving into coding, I invested time in planning and researching the best practices for integrating these technologies. This foundation helped mitigate many integration issues.</a:t>
            </a:r>
          </a:p>
          <a:p>
            <a:r>
              <a:rPr lang="en-US" dirty="0"/>
              <a:t>Extensive model training and validation: To ensure accurate predictions, I trained the model on a diverse dataset and conducted rigorous validation. This process helped fine-tune the model and improve its performance.</a:t>
            </a:r>
          </a:p>
          <a:p>
            <a:r>
              <a:rPr lang="en-US" dirty="0"/>
              <a:t>Image preprocessing techniques: To handle various image qualities, I implemented image preprocessing techniques such as resizing, normalization, and augmentation. These techniques helped standardize the input images and improve the model's robustness.</a:t>
            </a:r>
          </a:p>
          <a:p>
            <a:r>
              <a:rPr lang="en-US" dirty="0"/>
              <a:t>By addressing these challenges head-on with these solutions, I was able to develop a robust and reliable application."</a:t>
            </a:r>
          </a:p>
        </p:txBody>
      </p:sp>
    </p:spTree>
    <p:extLst>
      <p:ext uri="{BB962C8B-B14F-4D97-AF65-F5344CB8AC3E}">
        <p14:creationId xmlns:p14="http://schemas.microsoft.com/office/powerpoint/2010/main" val="2851374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"Looking forward, there are several areas where I plan to enhance and expand this project.</a:t>
            </a:r>
          </a:p>
          <a:p>
            <a:endParaRPr lang="en-US" dirty="0"/>
          </a:p>
          <a:p>
            <a:pPr marL="158750" indent="0">
              <a:buNone/>
            </a:pPr>
            <a:r>
              <a:rPr lang="en-US" b="1" dirty="0"/>
              <a:t>Enhancements:</a:t>
            </a:r>
          </a:p>
          <a:p>
            <a:endParaRPr lang="en-US" dirty="0"/>
          </a:p>
          <a:p>
            <a:r>
              <a:rPr lang="en-US" dirty="0"/>
              <a:t>Improve model accuracy and performance: By retraining the model with a larger and more diverse dataset, I aim to increase its accuracy and robustness in predicting tomato leaf diseases.</a:t>
            </a:r>
          </a:p>
          <a:p>
            <a:r>
              <a:rPr lang="en-US" dirty="0"/>
              <a:t>Add support for more diseases: Expanding the model to recognize a wider variety of plant diseases will make the tool even more useful for farmers and gardeners.</a:t>
            </a:r>
          </a:p>
          <a:p>
            <a:r>
              <a:rPr lang="en-US" dirty="0"/>
              <a:t>Enhance user interface: I plan to refine the frontend to make it more user-friendly and visually appealing, ensuring a better user experience.</a:t>
            </a:r>
          </a:p>
          <a:p>
            <a:pPr marL="158750" indent="0">
              <a:buNone/>
            </a:pPr>
            <a:endParaRPr lang="en-US" dirty="0"/>
          </a:p>
          <a:p>
            <a:pPr marL="158750" indent="0">
              <a:buNone/>
            </a:pPr>
            <a:r>
              <a:rPr lang="en-US" b="1" dirty="0"/>
              <a:t>Additional Features:</a:t>
            </a:r>
          </a:p>
          <a:p>
            <a:endParaRPr lang="en-US" dirty="0"/>
          </a:p>
          <a:p>
            <a:r>
              <a:rPr lang="en-US" dirty="0"/>
              <a:t>Implement advanced image preprocessing: Techniques like image augmentation and normalization can further improve the model’s accuracy and reliability.</a:t>
            </a:r>
          </a:p>
          <a:p>
            <a:r>
              <a:rPr lang="en-US" dirty="0"/>
              <a:t>Add real-time prediction capabilities: This would allow users to receive instant feedback, making the tool more practical for on-the-go use.</a:t>
            </a:r>
          </a:p>
          <a:p>
            <a:r>
              <a:rPr lang="en-US" dirty="0"/>
              <a:t>Include multi-language support: To reach a broader audience, I intend to add support for multiple languages, making the application accessible to non-English speaking users.</a:t>
            </a:r>
          </a:p>
          <a:p>
            <a:pPr marL="158750" indent="0">
              <a:buNone/>
            </a:pPr>
            <a:endParaRPr lang="en-US" dirty="0"/>
          </a:p>
          <a:p>
            <a:pPr marL="158750" indent="0">
              <a:buNone/>
            </a:pPr>
            <a:r>
              <a:rPr lang="en-US" dirty="0"/>
              <a:t>These future enhancements and additional features will not only improve the functionality of the application but also expand its usability and impact."</a:t>
            </a:r>
          </a:p>
        </p:txBody>
      </p:sp>
    </p:spTree>
    <p:extLst>
      <p:ext uri="{BB962C8B-B14F-4D97-AF65-F5344CB8AC3E}">
        <p14:creationId xmlns:p14="http://schemas.microsoft.com/office/powerpoint/2010/main" val="176885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ui-sans-serif"/>
              </a:rPr>
              <a:t>"To begin, let me provide a brief overview of the project. The primary objective of this project is to develop a system that can detect diseases in tomato plants at an early stage using machine learning techniques. Early detection of plant diseases is crucial for several reasons. It helps farmers take timely actions to prevent the spread of diseases, reduces the need for chemical treatments, and ultimately leads to healthier crops and better yields. Additionally, this project places a significant emphasis on the software development process, ensuring the seamless integration of various subsystems to create a cohesive and efficient solution. By leveraging modern technology, this project aims to support sustainable agriculture and improve the livelihoods of farmers through a well-structured and well developed software solution."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84d99d1a72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84d99d1a72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ECECEC"/>
                </a:solidFill>
                <a:effectLst/>
                <a:highlight>
                  <a:srgbClr val="212121"/>
                </a:highlight>
                <a:latin typeface="ui-sans-serif"/>
              </a:rPr>
              <a:t>"In conclusion, this project successfully utilized a combination of technologies to develop a web application for detecting tomato leaf diseases. Let’s summarize the key points and reflect on the overall process.</a:t>
            </a:r>
          </a:p>
          <a:p>
            <a:pPr marL="158750" indent="0" algn="l">
              <a:buNone/>
            </a:pPr>
            <a:endParaRPr lang="en-US" b="0" i="0" dirty="0">
              <a:solidFill>
                <a:srgbClr val="ECECEC"/>
              </a:solidFill>
              <a:effectLst/>
              <a:highlight>
                <a:srgbClr val="212121"/>
              </a:highlight>
              <a:latin typeface="ui-sans-serif"/>
            </a:endParaRPr>
          </a:p>
          <a:p>
            <a:pPr marL="158750" indent="0" algn="l">
              <a:buNone/>
            </a:pPr>
            <a:r>
              <a:rPr lang="en-US" b="1" i="0" dirty="0">
                <a:solidFill>
                  <a:srgbClr val="ECECEC"/>
                </a:solidFill>
                <a:effectLst/>
                <a:highlight>
                  <a:srgbClr val="212121"/>
                </a:highlight>
                <a:latin typeface="ui-sans-serif"/>
              </a:rPr>
              <a:t>Summary</a:t>
            </a:r>
            <a:r>
              <a:rPr lang="en-US" b="0" i="0" dirty="0">
                <a:solidFill>
                  <a:srgbClr val="ECECEC"/>
                </a:solidFill>
                <a:effectLst/>
                <a:highlight>
                  <a:srgbClr val="212121"/>
                </a:highlight>
                <a:latin typeface="ui-sans-serif"/>
              </a:rPr>
              <a:t>:</a:t>
            </a:r>
          </a:p>
          <a:p>
            <a:pPr algn="l">
              <a:buFont typeface="Arial" panose="020B0604020202020204" pitchFamily="34" charset="0"/>
              <a:buChar char="•"/>
            </a:pPr>
            <a:r>
              <a:rPr lang="en-US" b="0" i="0" dirty="0">
                <a:solidFill>
                  <a:srgbClr val="ECECEC"/>
                </a:solidFill>
                <a:effectLst/>
                <a:highlight>
                  <a:srgbClr val="212121"/>
                </a:highlight>
                <a:latin typeface="ui-sans-serif"/>
              </a:rPr>
              <a:t>I used </a:t>
            </a:r>
            <a:r>
              <a:rPr lang="en-US" b="1" i="0" dirty="0">
                <a:solidFill>
                  <a:srgbClr val="ECECEC"/>
                </a:solidFill>
                <a:effectLst/>
                <a:highlight>
                  <a:srgbClr val="212121"/>
                </a:highlight>
                <a:latin typeface="ui-sans-serif"/>
              </a:rPr>
              <a:t>ReactJS</a:t>
            </a:r>
            <a:r>
              <a:rPr lang="en-US" b="0" i="0" dirty="0">
                <a:solidFill>
                  <a:srgbClr val="ECECEC"/>
                </a:solidFill>
                <a:effectLst/>
                <a:highlight>
                  <a:srgbClr val="212121"/>
                </a:highlight>
                <a:latin typeface="ui-sans-serif"/>
              </a:rPr>
              <a:t> for building a responsive and interactive frontend, </a:t>
            </a:r>
            <a:r>
              <a:rPr lang="en-US" b="1" i="0" dirty="0" err="1">
                <a:solidFill>
                  <a:srgbClr val="ECECEC"/>
                </a:solidFill>
                <a:effectLst/>
                <a:highlight>
                  <a:srgbClr val="212121"/>
                </a:highlight>
                <a:latin typeface="ui-sans-serif"/>
              </a:rPr>
              <a:t>FastAPI</a:t>
            </a:r>
            <a:r>
              <a:rPr lang="en-US" b="0" i="0" dirty="0">
                <a:solidFill>
                  <a:srgbClr val="ECECEC"/>
                </a:solidFill>
                <a:effectLst/>
                <a:highlight>
                  <a:srgbClr val="212121"/>
                </a:highlight>
                <a:latin typeface="ui-sans-serif"/>
              </a:rPr>
              <a:t> for creating a robust backend API, and </a:t>
            </a:r>
            <a:r>
              <a:rPr lang="en-US" b="1" i="0" dirty="0">
                <a:solidFill>
                  <a:srgbClr val="ECECEC"/>
                </a:solidFill>
                <a:effectLst/>
                <a:highlight>
                  <a:srgbClr val="212121"/>
                </a:highlight>
                <a:latin typeface="ui-sans-serif"/>
              </a:rPr>
              <a:t>TensorFlow</a:t>
            </a:r>
            <a:r>
              <a:rPr lang="en-US" b="0" i="0" dirty="0">
                <a:solidFill>
                  <a:srgbClr val="ECECEC"/>
                </a:solidFill>
                <a:effectLst/>
                <a:highlight>
                  <a:srgbClr val="212121"/>
                </a:highlight>
                <a:latin typeface="ui-sans-serif"/>
              </a:rPr>
              <a:t> for developing a machine learning model capable of accurately predicting tomato leaf diseases.</a:t>
            </a:r>
          </a:p>
          <a:p>
            <a:pPr algn="l">
              <a:buFont typeface="Arial" panose="020B0604020202020204" pitchFamily="34" charset="0"/>
              <a:buChar char="•"/>
            </a:pPr>
            <a:r>
              <a:rPr lang="en-US" b="0" i="0" dirty="0">
                <a:solidFill>
                  <a:srgbClr val="ECECEC"/>
                </a:solidFill>
                <a:effectLst/>
                <a:highlight>
                  <a:srgbClr val="212121"/>
                </a:highlight>
                <a:latin typeface="ui-sans-serif"/>
              </a:rPr>
              <a:t>The result is a web application that allows users to upload images of tomato leaves and receive predictions about potential diseases, helping farmers make informed decisions about their crops.</a:t>
            </a:r>
          </a:p>
          <a:p>
            <a:pPr algn="l">
              <a:buFont typeface="Arial" panose="020B0604020202020204" pitchFamily="34" charset="0"/>
              <a:buChar char="•"/>
            </a:pPr>
            <a:endParaRPr lang="en-US" b="0" i="0" dirty="0">
              <a:solidFill>
                <a:srgbClr val="ECECEC"/>
              </a:solidFill>
              <a:effectLst/>
              <a:highlight>
                <a:srgbClr val="212121"/>
              </a:highlight>
              <a:latin typeface="ui-sans-serif"/>
            </a:endParaRPr>
          </a:p>
          <a:p>
            <a:pPr marL="158750" indent="0" algn="l">
              <a:buNone/>
            </a:pPr>
            <a:r>
              <a:rPr lang="en-US" b="1" i="0" dirty="0">
                <a:solidFill>
                  <a:srgbClr val="ECECEC"/>
                </a:solidFill>
                <a:effectLst/>
                <a:highlight>
                  <a:srgbClr val="212121"/>
                </a:highlight>
                <a:latin typeface="ui-sans-serif"/>
              </a:rPr>
              <a:t>Reflection</a:t>
            </a:r>
            <a:r>
              <a:rPr lang="en-US" b="0" i="0" dirty="0">
                <a:solidFill>
                  <a:srgbClr val="ECECEC"/>
                </a:solidFill>
                <a:effectLst/>
                <a:highlight>
                  <a:srgbClr val="212121"/>
                </a:highlight>
                <a:latin typeface="ui-sans-serif"/>
              </a:rPr>
              <a:t>:</a:t>
            </a:r>
          </a:p>
          <a:p>
            <a:pPr algn="l">
              <a:buFont typeface="Arial" panose="020B0604020202020204" pitchFamily="34" charset="0"/>
              <a:buChar char="•"/>
            </a:pPr>
            <a:r>
              <a:rPr lang="en-US" b="0" i="0" dirty="0">
                <a:solidFill>
                  <a:srgbClr val="ECECEC"/>
                </a:solidFill>
                <a:effectLst/>
                <a:highlight>
                  <a:srgbClr val="212121"/>
                </a:highlight>
                <a:latin typeface="ui-sans-serif"/>
              </a:rPr>
              <a:t>The integration of these technologies was effective, allowing each component to work seamlessly together. This project demonstrated the power of combining modern web development frameworks with advanced machine learning techniques.</a:t>
            </a:r>
          </a:p>
          <a:p>
            <a:pPr algn="l">
              <a:buFont typeface="Arial" panose="020B0604020202020204" pitchFamily="34" charset="0"/>
              <a:buChar char="•"/>
            </a:pPr>
            <a:r>
              <a:rPr lang="en-US" b="0" i="0" dirty="0">
                <a:solidFill>
                  <a:srgbClr val="ECECEC"/>
                </a:solidFill>
                <a:effectLst/>
                <a:highlight>
                  <a:srgbClr val="212121"/>
                </a:highlight>
                <a:latin typeface="ui-sans-serif"/>
              </a:rPr>
              <a:t>Throughout the project, I learned valuable lessons about the importance of planning, testing, and validating each component to ensure a smooth and functional application.</a:t>
            </a:r>
          </a:p>
          <a:p>
            <a:pPr algn="l">
              <a:buFont typeface="Arial" panose="020B0604020202020204" pitchFamily="34" charset="0"/>
              <a:buChar char="•"/>
            </a:pPr>
            <a:r>
              <a:rPr lang="en-US" b="0" i="0" dirty="0">
                <a:solidFill>
                  <a:srgbClr val="ECECEC"/>
                </a:solidFill>
                <a:effectLst/>
                <a:highlight>
                  <a:srgbClr val="212121"/>
                </a:highlight>
                <a:latin typeface="ui-sans-serif"/>
              </a:rPr>
              <a:t>Looking ahead, there are areas for future improvement, such as enhancing the user interface, expanding the model to detect more types of diseases, and implementing more advanced image preprocessing techniques.</a:t>
            </a:r>
          </a:p>
          <a:p>
            <a:pPr marL="158750" indent="0" algn="l">
              <a:buNone/>
            </a:pPr>
            <a:endParaRPr lang="en-US" b="0" i="0" dirty="0">
              <a:solidFill>
                <a:srgbClr val="ECECEC"/>
              </a:solidFill>
              <a:effectLst/>
              <a:highlight>
                <a:srgbClr val="212121"/>
              </a:highlight>
              <a:latin typeface="ui-sans-serif"/>
            </a:endParaRPr>
          </a:p>
          <a:p>
            <a:pPr marL="158750" indent="0" algn="l">
              <a:buNone/>
            </a:pPr>
            <a:r>
              <a:rPr lang="en-US" b="0" i="0" dirty="0">
                <a:solidFill>
                  <a:srgbClr val="ECECEC"/>
                </a:solidFill>
                <a:effectLst/>
                <a:highlight>
                  <a:srgbClr val="212121"/>
                </a:highlight>
                <a:latin typeface="ui-sans-serif"/>
              </a:rPr>
              <a:t>Overall, this project not only achieved its primary goal of creating a functional application but also provided me with significant insights and experience in software development and machine learning."</a:t>
            </a:r>
          </a:p>
          <a:p>
            <a:br>
              <a:rPr lang="en-US" dirty="0"/>
            </a:b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ui-sans-serif"/>
              </a:rPr>
              <a:t>"Now, let's define the problem this project addresses.</a:t>
            </a:r>
          </a:p>
          <a:p>
            <a:pPr marL="628650" lvl="1" indent="-171450" algn="l" rtl="0">
              <a:spcBef>
                <a:spcPts val="0"/>
              </a:spcBef>
              <a:spcAft>
                <a:spcPts val="0"/>
              </a:spcAft>
            </a:pPr>
            <a:r>
              <a:rPr lang="en-US" b="0" i="0" dirty="0">
                <a:solidFill>
                  <a:srgbClr val="ECECEC"/>
                </a:solidFill>
                <a:effectLst/>
                <a:highlight>
                  <a:srgbClr val="212121"/>
                </a:highlight>
                <a:latin typeface="ui-sans-serif"/>
              </a:rPr>
              <a:t>Tomato farmers face significant challenges, including the rapid spread of diseases that can devastate crops. </a:t>
            </a:r>
          </a:p>
          <a:p>
            <a:pPr marL="628650" lvl="1" indent="-171450" algn="l" rtl="0">
              <a:spcBef>
                <a:spcPts val="0"/>
              </a:spcBef>
              <a:spcAft>
                <a:spcPts val="0"/>
              </a:spcAft>
            </a:pPr>
            <a:r>
              <a:rPr lang="en-US" b="0" i="0" dirty="0">
                <a:solidFill>
                  <a:srgbClr val="ECECEC"/>
                </a:solidFill>
                <a:effectLst/>
                <a:highlight>
                  <a:srgbClr val="212121"/>
                </a:highlight>
                <a:latin typeface="ui-sans-serif"/>
              </a:rPr>
              <a:t>These diseases not only affect the yield but also have economic and environmental impacts, leading to financial losses for farmers and increased use of chemical treatments that can harm the environment. There is a pressing need for early detection solutions that can help farmers identify and manage diseases before they cause extensive damage.</a:t>
            </a:r>
          </a:p>
          <a:p>
            <a:pPr marL="0" lvl="0" indent="0" algn="l" rtl="0">
              <a:spcBef>
                <a:spcPts val="0"/>
              </a:spcBef>
              <a:spcAft>
                <a:spcPts val="0"/>
              </a:spcAft>
              <a:buNone/>
            </a:pPr>
            <a:r>
              <a:rPr lang="en-US" b="0" i="0" dirty="0">
                <a:solidFill>
                  <a:srgbClr val="ECECEC"/>
                </a:solidFill>
                <a:effectLst/>
                <a:highlight>
                  <a:srgbClr val="212121"/>
                </a:highlight>
                <a:latin typeface="ui-sans-serif"/>
              </a:rPr>
              <a:t>This project aims to provide such a solution by leveraging machine learning to detect diseases early and accurately."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ui-sans-serif"/>
              </a:rPr>
              <a:t>“There are 3 main goals for this project.</a:t>
            </a:r>
          </a:p>
          <a:p>
            <a:pPr marL="628650" lvl="1" indent="-171450" algn="l" rtl="0">
              <a:spcBef>
                <a:spcPts val="0"/>
              </a:spcBef>
              <a:spcAft>
                <a:spcPts val="0"/>
              </a:spcAft>
            </a:pPr>
            <a:r>
              <a:rPr lang="en-US" b="0" i="0" dirty="0">
                <a:solidFill>
                  <a:srgbClr val="ECECEC"/>
                </a:solidFill>
                <a:effectLst/>
                <a:highlight>
                  <a:srgbClr val="212121"/>
                </a:highlight>
                <a:latin typeface="ui-sans-serif"/>
              </a:rPr>
              <a:t>First, we aim to develop an early disease detection system that can accurately identify tomato plant diseases using machine learning.</a:t>
            </a:r>
          </a:p>
          <a:p>
            <a:pPr marL="628650" lvl="1" indent="-171450" algn="l" rtl="0">
              <a:spcBef>
                <a:spcPts val="0"/>
              </a:spcBef>
              <a:spcAft>
                <a:spcPts val="0"/>
              </a:spcAft>
            </a:pPr>
            <a:r>
              <a:rPr lang="en-US" b="0" i="0" dirty="0">
                <a:solidFill>
                  <a:srgbClr val="ECECEC"/>
                </a:solidFill>
                <a:effectLst/>
                <a:highlight>
                  <a:srgbClr val="212121"/>
                </a:highlight>
                <a:latin typeface="ui-sans-serif"/>
              </a:rPr>
              <a:t>Second, we want to promote sustainable agriculture by reducing the reliance on chemical treatments and improving crop yields. </a:t>
            </a:r>
          </a:p>
          <a:p>
            <a:pPr marL="628650" lvl="1" indent="-171450" algn="l" rtl="0">
              <a:spcBef>
                <a:spcPts val="0"/>
              </a:spcBef>
              <a:spcAft>
                <a:spcPts val="0"/>
              </a:spcAft>
            </a:pPr>
            <a:r>
              <a:rPr lang="en-US" b="0" i="0" dirty="0">
                <a:solidFill>
                  <a:srgbClr val="ECECEC"/>
                </a:solidFill>
                <a:effectLst/>
                <a:highlight>
                  <a:srgbClr val="212121"/>
                </a:highlight>
                <a:latin typeface="ui-sans-serif"/>
              </a:rPr>
              <a:t>Finally, we strive to create a user-friendly interface that allows farmers to easily use the system and obtain actionable insights.</a:t>
            </a:r>
          </a:p>
          <a:p>
            <a:pPr marL="0" lvl="0" indent="0" algn="l" rtl="0">
              <a:spcBef>
                <a:spcPts val="0"/>
              </a:spcBef>
              <a:spcAft>
                <a:spcPts val="0"/>
              </a:spcAft>
              <a:buNone/>
            </a:pPr>
            <a:r>
              <a:rPr lang="en-US" b="0" i="0" dirty="0">
                <a:solidFill>
                  <a:srgbClr val="ECECEC"/>
                </a:solidFill>
                <a:effectLst/>
                <a:highlight>
                  <a:srgbClr val="212121"/>
                </a:highlight>
                <a:latin typeface="ui-sans-serif"/>
              </a:rPr>
              <a:t>By achieving these goals, we can help farmers manage their crops more effectively and sustainably."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ECECEC"/>
                </a:solidFill>
                <a:effectLst/>
                <a:highlight>
                  <a:srgbClr val="212121"/>
                </a:highlight>
                <a:latin typeface="ui-sans-serif"/>
              </a:rPr>
              <a:t>"In my literature survey, </a:t>
            </a:r>
            <a:r>
              <a:rPr lang="en-US" b="0" i="0" dirty="0" err="1">
                <a:solidFill>
                  <a:srgbClr val="ECECEC"/>
                </a:solidFill>
                <a:effectLst/>
                <a:highlight>
                  <a:srgbClr val="212121"/>
                </a:highlight>
                <a:latin typeface="ui-sans-serif"/>
              </a:rPr>
              <a:t>i</a:t>
            </a:r>
            <a:r>
              <a:rPr lang="en-US" b="0" i="0" dirty="0">
                <a:solidFill>
                  <a:srgbClr val="ECECEC"/>
                </a:solidFill>
                <a:effectLst/>
                <a:highlight>
                  <a:srgbClr val="212121"/>
                </a:highlight>
                <a:latin typeface="ui-sans-serif"/>
              </a:rPr>
              <a:t> examined three similar projects to benchmark my approach:</a:t>
            </a:r>
          </a:p>
          <a:p>
            <a:pPr lvl="1" algn="l">
              <a:buFont typeface="+mj-lt"/>
              <a:buAutoNum type="arabicPeriod"/>
            </a:pPr>
            <a:r>
              <a:rPr lang="en-US" b="1" i="0" dirty="0">
                <a:solidFill>
                  <a:srgbClr val="ECECEC"/>
                </a:solidFill>
                <a:effectLst/>
                <a:highlight>
                  <a:srgbClr val="212121"/>
                </a:highlight>
                <a:latin typeface="ui-sans-serif"/>
              </a:rPr>
              <a:t>Plant Disease Detection Using Image Processing and Machine Learning:</a:t>
            </a:r>
            <a:r>
              <a:rPr lang="en-US" b="0" i="0" dirty="0">
                <a:solidFill>
                  <a:srgbClr val="ECECEC"/>
                </a:solidFill>
                <a:effectLst/>
                <a:highlight>
                  <a:srgbClr val="212121"/>
                </a:highlight>
                <a:latin typeface="ui-sans-serif"/>
              </a:rPr>
              <a:t> This project uses computer vision and machine learning to detect plant diseases across five different plant types. It employs a Flask-based web application for user interaction. Our project narrows this scope to focus solely on tomato plants, allowing for greater specificity and potentially higher accuracy.</a:t>
            </a:r>
          </a:p>
          <a:p>
            <a:pPr lvl="1" algn="l">
              <a:buFont typeface="+mj-lt"/>
              <a:buAutoNum type="arabicPeriod"/>
            </a:pPr>
            <a:r>
              <a:rPr lang="en-US" b="1" i="0" dirty="0">
                <a:solidFill>
                  <a:srgbClr val="ECECEC"/>
                </a:solidFill>
                <a:effectLst/>
                <a:highlight>
                  <a:srgbClr val="212121"/>
                </a:highlight>
                <a:latin typeface="ui-sans-serif"/>
              </a:rPr>
              <a:t>Plant-Disease-Detection:</a:t>
            </a:r>
            <a:r>
              <a:rPr lang="en-US" b="0" i="0" dirty="0">
                <a:solidFill>
                  <a:srgbClr val="ECECEC"/>
                </a:solidFill>
                <a:effectLst/>
                <a:highlight>
                  <a:srgbClr val="212121"/>
                </a:highlight>
                <a:latin typeface="ui-sans-serif"/>
              </a:rPr>
              <a:t> This GitHub-hosted project uses </a:t>
            </a:r>
            <a:r>
              <a:rPr lang="en-US" b="0" i="0" dirty="0" err="1">
                <a:solidFill>
                  <a:srgbClr val="ECECEC"/>
                </a:solidFill>
                <a:effectLst/>
                <a:highlight>
                  <a:srgbClr val="212121"/>
                </a:highlight>
                <a:latin typeface="ui-sans-serif"/>
              </a:rPr>
              <a:t>PyTorch</a:t>
            </a:r>
            <a:r>
              <a:rPr lang="en-US" b="0" i="0" dirty="0">
                <a:solidFill>
                  <a:srgbClr val="ECECEC"/>
                </a:solidFill>
                <a:effectLst/>
                <a:highlight>
                  <a:srgbClr val="212121"/>
                </a:highlight>
                <a:latin typeface="ui-sans-serif"/>
              </a:rPr>
              <a:t> to implement convolutional neural networks for plant disease detection, classifying images into 39 categories. Although this project covers a broader range, our focus on tomato plants enables us to fine-tune our model more precisely for this crop.</a:t>
            </a:r>
          </a:p>
          <a:p>
            <a:pPr lvl="1" algn="l">
              <a:buFont typeface="+mj-lt"/>
              <a:buAutoNum type="arabicPeriod"/>
            </a:pPr>
            <a:r>
              <a:rPr lang="en-US" b="1" i="0" dirty="0" err="1">
                <a:solidFill>
                  <a:srgbClr val="ECECEC"/>
                </a:solidFill>
                <a:effectLst/>
                <a:highlight>
                  <a:srgbClr val="212121"/>
                </a:highlight>
                <a:latin typeface="ui-sans-serif"/>
              </a:rPr>
              <a:t>Farmassist</a:t>
            </a:r>
            <a:r>
              <a:rPr lang="en-US" b="1" i="0" dirty="0">
                <a:solidFill>
                  <a:srgbClr val="ECECEC"/>
                </a:solidFill>
                <a:effectLst/>
                <a:highlight>
                  <a:srgbClr val="212121"/>
                </a:highlight>
                <a:latin typeface="ui-sans-serif"/>
              </a:rPr>
              <a:t>:</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Farmassist</a:t>
            </a:r>
            <a:r>
              <a:rPr lang="en-US" b="0" i="0" dirty="0">
                <a:solidFill>
                  <a:srgbClr val="ECECEC"/>
                </a:solidFill>
                <a:effectLst/>
                <a:highlight>
                  <a:srgbClr val="212121"/>
                </a:highlight>
                <a:latin typeface="ui-sans-serif"/>
              </a:rPr>
              <a:t> is a smart farming app that integrates IoT and AI to detect plant diseases and manage farm data. Developed using Flutter for Android and Firebase for the backend, it offers a wide range of features, including disease detection and IoT monitoring. While </a:t>
            </a:r>
            <a:r>
              <a:rPr lang="en-US" b="0" i="0" dirty="0" err="1">
                <a:solidFill>
                  <a:srgbClr val="ECECEC"/>
                </a:solidFill>
                <a:effectLst/>
                <a:highlight>
                  <a:srgbClr val="212121"/>
                </a:highlight>
                <a:latin typeface="ui-sans-serif"/>
              </a:rPr>
              <a:t>Farmassist</a:t>
            </a:r>
            <a:r>
              <a:rPr lang="en-US" b="0" i="0" dirty="0">
                <a:solidFill>
                  <a:srgbClr val="ECECEC"/>
                </a:solidFill>
                <a:effectLst/>
                <a:highlight>
                  <a:srgbClr val="212121"/>
                </a:highlight>
                <a:latin typeface="ui-sans-serif"/>
              </a:rPr>
              <a:t> provides a comprehensive solution for various plants, our project is distinguished by its specific emphasis on tomato plants and its web-based platform.</a:t>
            </a:r>
          </a:p>
        </p:txBody>
      </p:sp>
    </p:spTree>
    <p:extLst>
      <p:ext uri="{BB962C8B-B14F-4D97-AF65-F5344CB8AC3E}">
        <p14:creationId xmlns:p14="http://schemas.microsoft.com/office/powerpoint/2010/main" val="36877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background information section, we take a look the software and tools used, as well as the data sources and collection methods. </a:t>
            </a:r>
          </a:p>
          <a:p>
            <a:pPr marL="0" lvl="0" indent="0" algn="l" rtl="0">
              <a:spcBef>
                <a:spcPts val="0"/>
              </a:spcBef>
              <a:spcAft>
                <a:spcPts val="0"/>
              </a:spcAft>
              <a:buNone/>
            </a:pPr>
            <a:endParaRPr lang="en-US" dirty="0"/>
          </a:p>
          <a:p>
            <a:pPr marL="628650" lvl="1" indent="-171450" algn="l" rtl="0">
              <a:spcBef>
                <a:spcPts val="0"/>
              </a:spcBef>
              <a:spcAft>
                <a:spcPts val="0"/>
              </a:spcAft>
            </a:pPr>
            <a:r>
              <a:rPr lang="en-US" dirty="0"/>
              <a:t>For this project, </a:t>
            </a:r>
            <a:r>
              <a:rPr lang="en-US" dirty="0" err="1"/>
              <a:t>i</a:t>
            </a:r>
            <a:r>
              <a:rPr lang="en-US" dirty="0"/>
              <a:t> used TensorFlow and </a:t>
            </a:r>
            <a:r>
              <a:rPr lang="en-US" dirty="0" err="1"/>
              <a:t>Keras</a:t>
            </a:r>
            <a:r>
              <a:rPr lang="en-US" dirty="0"/>
              <a:t> for developing and training the machine learning models, </a:t>
            </a:r>
            <a:r>
              <a:rPr lang="en-US" dirty="0" err="1"/>
              <a:t>FastAPI</a:t>
            </a:r>
            <a:r>
              <a:rPr lang="en-US" dirty="0"/>
              <a:t> for building the backend API, and ReactJS for the frontend interface. </a:t>
            </a:r>
          </a:p>
          <a:p>
            <a:pPr marL="628650" lvl="1" indent="-171450" algn="l" rtl="0">
              <a:spcBef>
                <a:spcPts val="0"/>
              </a:spcBef>
              <a:spcAft>
                <a:spcPts val="0"/>
              </a:spcAft>
            </a:pPr>
            <a:r>
              <a:rPr lang="en-US" dirty="0"/>
              <a:t>I also utilized Material-UI for design components to create a visually appealing and user-friendly interface.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primary data source for this project was the </a:t>
            </a:r>
            <a:r>
              <a:rPr lang="en-US" dirty="0" err="1"/>
              <a:t>PlantVillage</a:t>
            </a:r>
            <a:r>
              <a:rPr lang="en-US" dirty="0"/>
              <a:t> dataset available on Kaggle. This dataset provided a large number of labeled images of tomato leaves with various diseases which were already well prepared to be used for machine learning. </a:t>
            </a:r>
          </a:p>
          <a:p>
            <a:pPr marL="0" lvl="0" indent="0" algn="l" rtl="0">
              <a:spcBef>
                <a:spcPts val="0"/>
              </a:spcBef>
              <a:spcAft>
                <a:spcPts val="0"/>
              </a:spcAft>
              <a:buNone/>
            </a:pPr>
            <a:endParaRPr lang="en-US" dirty="0"/>
          </a:p>
          <a:p>
            <a:pPr marL="628650" lvl="1" indent="-171450" algn="l" rtl="0">
              <a:spcBef>
                <a:spcPts val="0"/>
              </a:spcBef>
              <a:spcAft>
                <a:spcPts val="0"/>
              </a:spcAft>
            </a:pPr>
            <a:r>
              <a:rPr lang="en-US" dirty="0"/>
              <a:t>I applied data preprocessing techniques such as normalization and augmentation to improve the quality and diversity of our training data, which helped enhance the model's performance and robustness."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ECECEC"/>
                </a:solidFill>
                <a:effectLst/>
                <a:highlight>
                  <a:srgbClr val="212121"/>
                </a:highlight>
                <a:latin typeface="ui-sans-serif"/>
              </a:rPr>
              <a:t>"In developing this project, I adopted a systematic approach to ensure that every stage of development was well-defined and followed sequentially. The methodology I chose was the Waterfall Model, which is a linear and structured approach to software development. This model helped me to maintain clarity and order throughout the project's lifecycle.</a:t>
            </a:r>
          </a:p>
          <a:p>
            <a:pPr algn="l"/>
            <a:endParaRPr lang="en-US" b="1" i="0" dirty="0">
              <a:solidFill>
                <a:srgbClr val="ECECEC"/>
              </a:solidFill>
              <a:effectLst/>
              <a:highlight>
                <a:srgbClr val="212121"/>
              </a:highlight>
              <a:latin typeface="ui-sans-serif"/>
            </a:endParaRPr>
          </a:p>
          <a:p>
            <a:pPr marL="158750" indent="0" algn="l">
              <a:buNone/>
            </a:pPr>
            <a:r>
              <a:rPr lang="en-US" b="1" i="0" dirty="0">
                <a:solidFill>
                  <a:srgbClr val="ECECEC"/>
                </a:solidFill>
                <a:effectLst/>
                <a:highlight>
                  <a:srgbClr val="212121"/>
                </a:highlight>
                <a:latin typeface="ui-sans-serif"/>
              </a:rPr>
              <a:t>Waterfall Model Phases</a:t>
            </a:r>
            <a:r>
              <a:rPr lang="en-US" b="0" i="0" dirty="0">
                <a:solidFill>
                  <a:srgbClr val="ECECEC"/>
                </a:solidFill>
                <a:effectLst/>
                <a:highlight>
                  <a:srgbClr val="212121"/>
                </a:highlight>
                <a:latin typeface="ui-sans-serif"/>
              </a:rPr>
              <a:t>:</a:t>
            </a:r>
          </a:p>
          <a:p>
            <a:pPr lvl="1" algn="l">
              <a:buFont typeface="Arial" panose="020B0604020202020204" pitchFamily="34" charset="0"/>
              <a:buChar char="•"/>
            </a:pPr>
            <a:r>
              <a:rPr lang="en-US" b="1" i="0" dirty="0">
                <a:solidFill>
                  <a:srgbClr val="ECECEC"/>
                </a:solidFill>
                <a:effectLst/>
                <a:highlight>
                  <a:srgbClr val="212121"/>
                </a:highlight>
                <a:latin typeface="ui-sans-serif"/>
              </a:rPr>
              <a:t>Requirements Analysis</a:t>
            </a:r>
            <a:r>
              <a:rPr lang="en-US" b="0" i="0" dirty="0">
                <a:solidFill>
                  <a:srgbClr val="ECECEC"/>
                </a:solidFill>
                <a:effectLst/>
                <a:highlight>
                  <a:srgbClr val="212121"/>
                </a:highlight>
                <a:latin typeface="ui-sans-serif"/>
              </a:rPr>
              <a:t>: This phase involved gathering and analyzing all necessary requirements for the project. It was crucial to understand what the end users needed and what the system should achieve.</a:t>
            </a:r>
          </a:p>
          <a:p>
            <a:pPr lvl="1" algn="l">
              <a:buFont typeface="Arial" panose="020B0604020202020204" pitchFamily="34" charset="0"/>
              <a:buChar char="•"/>
            </a:pPr>
            <a:r>
              <a:rPr lang="en-US" b="1" i="0" dirty="0">
                <a:solidFill>
                  <a:srgbClr val="ECECEC"/>
                </a:solidFill>
                <a:effectLst/>
                <a:highlight>
                  <a:srgbClr val="212121"/>
                </a:highlight>
                <a:latin typeface="ui-sans-serif"/>
              </a:rPr>
              <a:t>System Design</a:t>
            </a:r>
            <a:r>
              <a:rPr lang="en-US" b="0" i="0" dirty="0">
                <a:solidFill>
                  <a:srgbClr val="ECECEC"/>
                </a:solidFill>
                <a:effectLst/>
                <a:highlight>
                  <a:srgbClr val="212121"/>
                </a:highlight>
                <a:latin typeface="ui-sans-serif"/>
              </a:rPr>
              <a:t>: Based on the requirements, I designed the system architecture, including both the frontend and backend components. This phase set the foundation for the subsequent development work.</a:t>
            </a:r>
          </a:p>
          <a:p>
            <a:pPr lvl="1" algn="l">
              <a:buFont typeface="Arial" panose="020B0604020202020204" pitchFamily="34" charset="0"/>
              <a:buChar char="•"/>
            </a:pPr>
            <a:r>
              <a:rPr lang="en-US" b="1" i="0" dirty="0">
                <a:solidFill>
                  <a:srgbClr val="ECECEC"/>
                </a:solidFill>
                <a:effectLst/>
                <a:highlight>
                  <a:srgbClr val="212121"/>
                </a:highlight>
                <a:latin typeface="ui-sans-serif"/>
              </a:rPr>
              <a:t>Implementation</a:t>
            </a:r>
            <a:r>
              <a:rPr lang="en-US" b="0" i="0" dirty="0">
                <a:solidFill>
                  <a:srgbClr val="ECECEC"/>
                </a:solidFill>
                <a:effectLst/>
                <a:highlight>
                  <a:srgbClr val="212121"/>
                </a:highlight>
                <a:latin typeface="ui-sans-serif"/>
              </a:rPr>
              <a:t>: Here, I developed the actual code for the project, implementing the designs from the previous phase. This included writing the backend API with </a:t>
            </a:r>
            <a:r>
              <a:rPr lang="en-US" b="0" i="0" dirty="0" err="1">
                <a:solidFill>
                  <a:srgbClr val="ECECEC"/>
                </a:solidFill>
                <a:effectLst/>
                <a:highlight>
                  <a:srgbClr val="212121"/>
                </a:highlight>
                <a:latin typeface="ui-sans-serif"/>
              </a:rPr>
              <a:t>FastAPI</a:t>
            </a:r>
            <a:r>
              <a:rPr lang="en-US" b="0" i="0" dirty="0">
                <a:solidFill>
                  <a:srgbClr val="ECECEC"/>
                </a:solidFill>
                <a:effectLst/>
                <a:highlight>
                  <a:srgbClr val="212121"/>
                </a:highlight>
                <a:latin typeface="ui-sans-serif"/>
              </a:rPr>
              <a:t> and the frontend interface with React.</a:t>
            </a:r>
          </a:p>
          <a:p>
            <a:pPr lvl="1" algn="l">
              <a:buFont typeface="Arial" panose="020B0604020202020204" pitchFamily="34" charset="0"/>
              <a:buChar char="•"/>
            </a:pPr>
            <a:r>
              <a:rPr lang="en-US" b="1" i="0" dirty="0">
                <a:solidFill>
                  <a:srgbClr val="ECECEC"/>
                </a:solidFill>
                <a:effectLst/>
                <a:highlight>
                  <a:srgbClr val="212121"/>
                </a:highlight>
                <a:latin typeface="ui-sans-serif"/>
              </a:rPr>
              <a:t>Integration and Testing</a:t>
            </a:r>
            <a:r>
              <a:rPr lang="en-US" b="0" i="0" dirty="0">
                <a:solidFill>
                  <a:srgbClr val="ECECEC"/>
                </a:solidFill>
                <a:effectLst/>
                <a:highlight>
                  <a:srgbClr val="212121"/>
                </a:highlight>
                <a:latin typeface="ui-sans-serif"/>
              </a:rPr>
              <a:t>: After implementation, I integrated all components and performed rigorous testing. This phase ensured that all parts of the system worked together seamlessly and met the required specifications.</a:t>
            </a:r>
          </a:p>
          <a:p>
            <a:pPr lvl="1" algn="l">
              <a:buFont typeface="Arial" panose="020B0604020202020204" pitchFamily="34" charset="0"/>
              <a:buChar char="•"/>
            </a:pPr>
            <a:r>
              <a:rPr lang="en-US" b="1" i="0" dirty="0">
                <a:solidFill>
                  <a:srgbClr val="ECECEC"/>
                </a:solidFill>
                <a:effectLst/>
                <a:highlight>
                  <a:srgbClr val="212121"/>
                </a:highlight>
                <a:latin typeface="ui-sans-serif"/>
              </a:rPr>
              <a:t>Deployment</a:t>
            </a:r>
            <a:r>
              <a:rPr lang="en-US" b="0" i="0" dirty="0">
                <a:solidFill>
                  <a:srgbClr val="ECECEC"/>
                </a:solidFill>
                <a:effectLst/>
                <a:highlight>
                  <a:srgbClr val="212121"/>
                </a:highlight>
                <a:latin typeface="ui-sans-serif"/>
              </a:rPr>
              <a:t>: Once the system passed all tests, I deployed it to a live environment. This made the application accessible to end users.</a:t>
            </a:r>
          </a:p>
          <a:p>
            <a:pPr marL="158750" indent="0" algn="l">
              <a:buNone/>
            </a:pPr>
            <a:endParaRPr lang="en-US" b="0" i="0" dirty="0">
              <a:solidFill>
                <a:srgbClr val="ECECEC"/>
              </a:solidFill>
              <a:effectLst/>
              <a:highlight>
                <a:srgbClr val="212121"/>
              </a:highlight>
              <a:latin typeface="ui-sans-serif"/>
            </a:endParaRPr>
          </a:p>
          <a:p>
            <a:pPr marL="158750" indent="0" algn="l">
              <a:buNone/>
            </a:pPr>
            <a:r>
              <a:rPr lang="en-US" b="0" i="0" dirty="0">
                <a:solidFill>
                  <a:srgbClr val="ECECEC"/>
                </a:solidFill>
                <a:effectLst/>
                <a:highlight>
                  <a:srgbClr val="212121"/>
                </a:highlight>
                <a:latin typeface="ui-sans-serif"/>
              </a:rPr>
              <a:t>By following these phases methodically, I was able to develop a robust and effective application."</a:t>
            </a:r>
          </a:p>
          <a:p>
            <a:pPr marL="158750" indent="0">
              <a:buNone/>
            </a:pPr>
            <a:br>
              <a:rPr lang="en-US" dirty="0"/>
            </a:br>
            <a:endParaRPr lang="en-US" dirty="0"/>
          </a:p>
        </p:txBody>
      </p:sp>
    </p:spTree>
    <p:extLst>
      <p:ext uri="{BB962C8B-B14F-4D97-AF65-F5344CB8AC3E}">
        <p14:creationId xmlns:p14="http://schemas.microsoft.com/office/powerpoint/2010/main" val="3280695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"Next, let's examine the Data Flow Diagram for our project. This Level 1 diagram illustrates the primary data flow within our system. Here's how it works:</a:t>
            </a:r>
          </a:p>
          <a:p>
            <a:endParaRPr lang="en-US" dirty="0"/>
          </a:p>
          <a:p>
            <a:r>
              <a:rPr lang="en-US" dirty="0"/>
              <a:t>The user, in this case, a farmer, uploads an image of a tomato leaf.</a:t>
            </a:r>
          </a:p>
          <a:p>
            <a:r>
              <a:rPr lang="en-US" dirty="0"/>
              <a:t>The image is uploaded via </a:t>
            </a:r>
            <a:r>
              <a:rPr lang="en-US" dirty="0" err="1"/>
              <a:t>FastAPI</a:t>
            </a:r>
            <a:r>
              <a:rPr lang="en-US" dirty="0"/>
              <a:t>.</a:t>
            </a:r>
          </a:p>
          <a:p>
            <a:r>
              <a:rPr lang="en-US" dirty="0"/>
              <a:t>The uploaded image undergoes preprocessing to prepare it for analysis.</a:t>
            </a:r>
          </a:p>
          <a:p>
            <a:r>
              <a:rPr lang="en-US" dirty="0"/>
              <a:t>The preprocessed image is then fed into our TensorFlow model for disease detection.</a:t>
            </a:r>
          </a:p>
          <a:p>
            <a:r>
              <a:rPr lang="en-US" dirty="0"/>
              <a:t>The model generates a prediction and returns the result.</a:t>
            </a:r>
          </a:p>
          <a:p>
            <a:r>
              <a:rPr lang="en-US" dirty="0"/>
              <a:t>The prediction result is displayed back to the user through the web-based interface.</a:t>
            </a:r>
          </a:p>
          <a:p>
            <a:r>
              <a:rPr lang="en-US" dirty="0"/>
              <a:t>This user feedback loop ensures that farmers receive the necessary information quickly and efficiently.</a:t>
            </a:r>
          </a:p>
          <a:p>
            <a:pPr marL="158750" indent="0">
              <a:buNone/>
            </a:pPr>
            <a:endParaRPr lang="en-US" dirty="0"/>
          </a:p>
          <a:p>
            <a:pPr marL="158750" indent="0">
              <a:buNone/>
            </a:pPr>
            <a:r>
              <a:rPr lang="en-US" dirty="0"/>
              <a:t>This clear and structured data flow ensures seamless interaction between different components of the system, making the process efficient and user-friendly."</a:t>
            </a:r>
          </a:p>
        </p:txBody>
      </p:sp>
    </p:spTree>
    <p:extLst>
      <p:ext uri="{BB962C8B-B14F-4D97-AF65-F5344CB8AC3E}">
        <p14:creationId xmlns:p14="http://schemas.microsoft.com/office/powerpoint/2010/main" val="1698734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ECECEC"/>
                </a:solidFill>
                <a:effectLst/>
                <a:highlight>
                  <a:srgbClr val="212121"/>
                </a:highlight>
                <a:latin typeface="ui-sans-serif"/>
              </a:rPr>
              <a:t>"Next, I'll talk about image preprocessing, a critical step in preparing the data for my model.</a:t>
            </a:r>
          </a:p>
          <a:p>
            <a:pPr marL="158750" indent="0" algn="l">
              <a:buNone/>
            </a:pPr>
            <a:endParaRPr lang="en-US" b="0" i="0" dirty="0">
              <a:solidFill>
                <a:srgbClr val="ECECEC"/>
              </a:solidFill>
              <a:effectLst/>
              <a:highlight>
                <a:srgbClr val="212121"/>
              </a:highlight>
              <a:latin typeface="ui-sans-serif"/>
            </a:endParaRPr>
          </a:p>
          <a:p>
            <a:pPr lvl="1" algn="l">
              <a:buFont typeface="+mj-lt"/>
              <a:buAutoNum type="arabicPeriod"/>
            </a:pPr>
            <a:r>
              <a:rPr lang="en-US" b="0" i="0" dirty="0">
                <a:solidFill>
                  <a:srgbClr val="ECECEC"/>
                </a:solidFill>
                <a:effectLst/>
                <a:highlight>
                  <a:srgbClr val="212121"/>
                </a:highlight>
                <a:latin typeface="ui-sans-serif"/>
              </a:rPr>
              <a:t>First, the uploaded image is converted into a </a:t>
            </a:r>
            <a:r>
              <a:rPr lang="en-US" b="1" i="0" dirty="0">
                <a:solidFill>
                  <a:srgbClr val="ECECEC"/>
                </a:solidFill>
                <a:effectLst/>
                <a:highlight>
                  <a:srgbClr val="212121"/>
                </a:highlight>
                <a:latin typeface="ui-sans-serif"/>
              </a:rPr>
              <a:t>NumPy array</a:t>
            </a:r>
            <a:r>
              <a:rPr lang="en-US" b="0" i="0" dirty="0">
                <a:solidFill>
                  <a:srgbClr val="ECECEC"/>
                </a:solidFill>
                <a:effectLst/>
                <a:highlight>
                  <a:srgbClr val="212121"/>
                </a:highlight>
                <a:latin typeface="ui-sans-serif"/>
              </a:rPr>
              <a:t>. This conversion is crucial because it allows me to perform various numerical operations on the image data, which is essential for further processing and analysis.</a:t>
            </a:r>
          </a:p>
          <a:p>
            <a:pPr lvl="1" algn="l">
              <a:buFont typeface="+mj-lt"/>
              <a:buAutoNum type="arabicPeriod"/>
            </a:pPr>
            <a:r>
              <a:rPr lang="en-US" b="0" i="0" dirty="0">
                <a:solidFill>
                  <a:srgbClr val="ECECEC"/>
                </a:solidFill>
                <a:effectLst/>
                <a:highlight>
                  <a:srgbClr val="212121"/>
                </a:highlight>
                <a:latin typeface="ui-sans-serif"/>
              </a:rPr>
              <a:t>The image is then </a:t>
            </a:r>
            <a:r>
              <a:rPr lang="en-US" b="1" i="0" dirty="0">
                <a:solidFill>
                  <a:srgbClr val="ECECEC"/>
                </a:solidFill>
                <a:effectLst/>
                <a:highlight>
                  <a:srgbClr val="212121"/>
                </a:highlight>
                <a:latin typeface="ui-sans-serif"/>
              </a:rPr>
              <a:t>resized</a:t>
            </a:r>
            <a:r>
              <a:rPr lang="en-US" b="0" i="0" dirty="0">
                <a:solidFill>
                  <a:srgbClr val="ECECEC"/>
                </a:solidFill>
                <a:effectLst/>
                <a:highlight>
                  <a:srgbClr val="212121"/>
                </a:highlight>
                <a:latin typeface="ui-sans-serif"/>
              </a:rPr>
              <a:t> to match the input size expected by the model. This step is necessary to maintain consistency across different images. Additionally, the pixel values are </a:t>
            </a:r>
            <a:r>
              <a:rPr lang="en-US" b="1" i="0" dirty="0">
                <a:solidFill>
                  <a:srgbClr val="ECECEC"/>
                </a:solidFill>
                <a:effectLst/>
                <a:highlight>
                  <a:srgbClr val="212121"/>
                </a:highlight>
                <a:latin typeface="ui-sans-serif"/>
              </a:rPr>
              <a:t>normalized</a:t>
            </a:r>
            <a:r>
              <a:rPr lang="en-US" b="0" i="0" dirty="0">
                <a:solidFill>
                  <a:srgbClr val="ECECEC"/>
                </a:solidFill>
                <a:effectLst/>
                <a:highlight>
                  <a:srgbClr val="212121"/>
                </a:highlight>
                <a:latin typeface="ui-sans-serif"/>
              </a:rPr>
              <a:t>, typically scaling them to a range of 0 to 1. Normalization ensures that the data scale is consistent, which helps the model learn more effectively.</a:t>
            </a:r>
          </a:p>
          <a:p>
            <a:pPr lvl="1" algn="l">
              <a:buFont typeface="+mj-lt"/>
              <a:buAutoNum type="arabicPeriod"/>
            </a:pPr>
            <a:r>
              <a:rPr lang="en-US" b="0" i="0" dirty="0">
                <a:solidFill>
                  <a:srgbClr val="ECECEC"/>
                </a:solidFill>
                <a:effectLst/>
                <a:highlight>
                  <a:srgbClr val="212121"/>
                </a:highlight>
                <a:latin typeface="ui-sans-serif"/>
              </a:rPr>
              <a:t>Finally, the preprocessed image is reshaped and </a:t>
            </a:r>
            <a:r>
              <a:rPr lang="en-US" b="1" i="0" dirty="0">
                <a:solidFill>
                  <a:srgbClr val="ECECEC"/>
                </a:solidFill>
                <a:effectLst/>
                <a:highlight>
                  <a:srgbClr val="212121"/>
                </a:highlight>
                <a:latin typeface="ui-sans-serif"/>
              </a:rPr>
              <a:t>formatted</a:t>
            </a:r>
            <a:r>
              <a:rPr lang="en-US" b="0" i="0" dirty="0">
                <a:solidFill>
                  <a:srgbClr val="ECECEC"/>
                </a:solidFill>
                <a:effectLst/>
                <a:highlight>
                  <a:srgbClr val="212121"/>
                </a:highlight>
                <a:latin typeface="ui-sans-serif"/>
              </a:rPr>
              <a:t> to meet the input requirements of the TensorFlow model. This preparation includes ensuring the image has the correct dimensions and data type, which is critical for accurate predictions.</a:t>
            </a:r>
          </a:p>
          <a:p>
            <a:pPr lvl="1" algn="l">
              <a:buFont typeface="+mj-lt"/>
              <a:buAutoNum type="arabicPeriod"/>
            </a:pPr>
            <a:endParaRPr lang="en-US" b="0" i="0" dirty="0">
              <a:solidFill>
                <a:srgbClr val="ECECEC"/>
              </a:solidFill>
              <a:effectLst/>
              <a:highlight>
                <a:srgbClr val="212121"/>
              </a:highlight>
              <a:latin typeface="ui-sans-serif"/>
            </a:endParaRPr>
          </a:p>
          <a:p>
            <a:pPr marL="158750" indent="0" algn="l">
              <a:buNone/>
            </a:pPr>
            <a:r>
              <a:rPr lang="en-US" b="0" i="0" dirty="0">
                <a:solidFill>
                  <a:srgbClr val="ECECEC"/>
                </a:solidFill>
                <a:effectLst/>
                <a:highlight>
                  <a:srgbClr val="212121"/>
                </a:highlight>
                <a:latin typeface="ui-sans-serif"/>
              </a:rPr>
              <a:t>These preprocessing steps are essential to ensure that the images are in the right format and quality for accurate disease detection by my model."</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718700"/>
            <a:ext cx="4959000" cy="23082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000">
                <a:latin typeface="Poppins"/>
                <a:ea typeface="Poppins"/>
                <a:cs typeface="Poppins"/>
                <a:sym typeface="Poppi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026850"/>
            <a:ext cx="2785200" cy="72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2394" y="-212842"/>
            <a:ext cx="10276272" cy="6426229"/>
            <a:chOff x="152394" y="-212842"/>
            <a:chExt cx="10276272" cy="6426229"/>
          </a:xfrm>
        </p:grpSpPr>
        <p:grpSp>
          <p:nvGrpSpPr>
            <p:cNvPr id="12" name="Google Shape;12;p2"/>
            <p:cNvGrpSpPr/>
            <p:nvPr/>
          </p:nvGrpSpPr>
          <p:grpSpPr>
            <a:xfrm>
              <a:off x="4215932" y="-212842"/>
              <a:ext cx="6212734" cy="6426229"/>
              <a:chOff x="4215932" y="-212842"/>
              <a:chExt cx="6212734" cy="6426229"/>
            </a:xfrm>
          </p:grpSpPr>
          <p:grpSp>
            <p:nvGrpSpPr>
              <p:cNvPr id="13" name="Google Shape;13;p2"/>
              <p:cNvGrpSpPr/>
              <p:nvPr/>
            </p:nvGrpSpPr>
            <p:grpSpPr>
              <a:xfrm>
                <a:off x="4215932" y="-212842"/>
                <a:ext cx="5823827" cy="6426229"/>
                <a:chOff x="4215932" y="-212842"/>
                <a:chExt cx="5823827" cy="6426229"/>
              </a:xfrm>
            </p:grpSpPr>
            <p:sp>
              <p:nvSpPr>
                <p:cNvPr id="14" name="Google Shape;14;p2"/>
                <p:cNvSpPr/>
                <p:nvPr/>
              </p:nvSpPr>
              <p:spPr>
                <a:xfrm rot="4320580">
                  <a:off x="4538406" y="843942"/>
                  <a:ext cx="5178879" cy="4441445"/>
                </a:xfrm>
                <a:custGeom>
                  <a:avLst/>
                  <a:gdLst/>
                  <a:ahLst/>
                  <a:cxnLst/>
                  <a:rect l="l" t="t" r="r" b="b"/>
                  <a:pathLst>
                    <a:path w="32902" h="28217" extrusionOk="0">
                      <a:moveTo>
                        <a:pt x="8162" y="1"/>
                      </a:moveTo>
                      <a:cubicBezTo>
                        <a:pt x="6806" y="1"/>
                        <a:pt x="5518" y="753"/>
                        <a:pt x="4877" y="2023"/>
                      </a:cubicBezTo>
                      <a:lnTo>
                        <a:pt x="1257" y="9213"/>
                      </a:lnTo>
                      <a:cubicBezTo>
                        <a:pt x="0" y="11708"/>
                        <a:pt x="1867" y="14546"/>
                        <a:pt x="4517" y="14546"/>
                      </a:cubicBezTo>
                      <a:cubicBezTo>
                        <a:pt x="4716" y="14546"/>
                        <a:pt x="4920" y="14530"/>
                        <a:pt x="5127" y="14497"/>
                      </a:cubicBezTo>
                      <a:lnTo>
                        <a:pt x="7282" y="14145"/>
                      </a:lnTo>
                      <a:cubicBezTo>
                        <a:pt x="7479" y="14113"/>
                        <a:pt x="7675" y="14098"/>
                        <a:pt x="7869" y="14098"/>
                      </a:cubicBezTo>
                      <a:cubicBezTo>
                        <a:pt x="9350" y="14098"/>
                        <a:pt x="10713" y="14994"/>
                        <a:pt x="11280" y="16401"/>
                      </a:cubicBezTo>
                      <a:lnTo>
                        <a:pt x="15108" y="25913"/>
                      </a:lnTo>
                      <a:cubicBezTo>
                        <a:pt x="15678" y="27333"/>
                        <a:pt x="17050" y="28217"/>
                        <a:pt x="18515" y="28217"/>
                      </a:cubicBezTo>
                      <a:cubicBezTo>
                        <a:pt x="18850" y="28217"/>
                        <a:pt x="19189" y="28171"/>
                        <a:pt x="19525" y="28074"/>
                      </a:cubicBezTo>
                      <a:lnTo>
                        <a:pt x="29962" y="25089"/>
                      </a:lnTo>
                      <a:cubicBezTo>
                        <a:pt x="31775" y="24572"/>
                        <a:pt x="32901" y="22768"/>
                        <a:pt x="32569" y="20913"/>
                      </a:cubicBezTo>
                      <a:lnTo>
                        <a:pt x="30518" y="9415"/>
                      </a:lnTo>
                      <a:cubicBezTo>
                        <a:pt x="30284" y="8097"/>
                        <a:pt x="29353" y="7013"/>
                        <a:pt x="28087" y="6580"/>
                      </a:cubicBezTo>
                      <a:lnTo>
                        <a:pt x="9346" y="196"/>
                      </a:lnTo>
                      <a:cubicBezTo>
                        <a:pt x="8955" y="64"/>
                        <a:pt x="8556" y="1"/>
                        <a:pt x="8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584688" y="-212842"/>
                  <a:ext cx="2204800" cy="2127025"/>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4574757" y="2157510"/>
                <a:ext cx="5853909" cy="2904745"/>
                <a:chOff x="4574757" y="2157510"/>
                <a:chExt cx="5853909" cy="2904745"/>
              </a:xfrm>
            </p:grpSpPr>
            <p:sp>
              <p:nvSpPr>
                <p:cNvPr id="17" name="Google Shape;17;p2"/>
                <p:cNvSpPr/>
                <p:nvPr/>
              </p:nvSpPr>
              <p:spPr>
                <a:xfrm>
                  <a:off x="8430767" y="2157510"/>
                  <a:ext cx="1997899" cy="251543"/>
                </a:xfrm>
                <a:custGeom>
                  <a:avLst/>
                  <a:gdLst/>
                  <a:ahLst/>
                  <a:cxnLst/>
                  <a:rect l="l" t="t" r="r" b="b"/>
                  <a:pathLst>
                    <a:path w="8022" h="1010" fill="none" extrusionOk="0">
                      <a:moveTo>
                        <a:pt x="0" y="579"/>
                      </a:moveTo>
                      <a:cubicBezTo>
                        <a:pt x="785" y="163"/>
                        <a:pt x="1703" y="0"/>
                        <a:pt x="2582" y="134"/>
                      </a:cubicBezTo>
                      <a:cubicBezTo>
                        <a:pt x="3604" y="287"/>
                        <a:pt x="4548" y="820"/>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74757" y="4810711"/>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19;p2"/>
            <p:cNvGrpSpPr/>
            <p:nvPr/>
          </p:nvGrpSpPr>
          <p:grpSpPr>
            <a:xfrm>
              <a:off x="152394" y="152389"/>
              <a:ext cx="2607101" cy="4765872"/>
              <a:chOff x="152394" y="152389"/>
              <a:chExt cx="2607101" cy="4765872"/>
            </a:xfrm>
          </p:grpSpPr>
          <p:sp>
            <p:nvSpPr>
              <p:cNvPr id="20" name="Google Shape;20;p2"/>
              <p:cNvSpPr/>
              <p:nvPr/>
            </p:nvSpPr>
            <p:spPr>
              <a:xfrm flipH="1">
                <a:off x="502961" y="4289752"/>
                <a:ext cx="523917" cy="628510"/>
              </a:xfrm>
              <a:custGeom>
                <a:avLst/>
                <a:gdLst/>
                <a:ahLst/>
                <a:cxnLst/>
                <a:rect l="l" t="t" r="r" b="b"/>
                <a:pathLst>
                  <a:path w="6597" h="7914" fill="none" extrusionOk="0">
                    <a:moveTo>
                      <a:pt x="4135" y="0"/>
                    </a:moveTo>
                    <a:cubicBezTo>
                      <a:pt x="6004" y="1143"/>
                      <a:pt x="6596" y="3581"/>
                      <a:pt x="5453" y="5453"/>
                    </a:cubicBezTo>
                    <a:cubicBezTo>
                      <a:pt x="4311" y="7321"/>
                      <a:pt x="1873" y="7914"/>
                      <a:pt x="1" y="6771"/>
                    </a:cubicBezTo>
                  </a:path>
                </a:pathLst>
              </a:custGeom>
              <a:noFill/>
              <a:ln w="9525" cap="flat"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152394" y="152389"/>
                <a:ext cx="2607101" cy="258106"/>
                <a:chOff x="152394" y="152389"/>
                <a:chExt cx="2607101" cy="258106"/>
              </a:xfrm>
            </p:grpSpPr>
            <p:sp>
              <p:nvSpPr>
                <p:cNvPr id="22" name="Google Shape;22;p2"/>
                <p:cNvSpPr/>
                <p:nvPr/>
              </p:nvSpPr>
              <p:spPr>
                <a:xfrm>
                  <a:off x="152394" y="152389"/>
                  <a:ext cx="258018" cy="258018"/>
                </a:xfrm>
                <a:custGeom>
                  <a:avLst/>
                  <a:gdLst/>
                  <a:ahLst/>
                  <a:cxnLst/>
                  <a:rect l="l" t="t" r="r" b="b"/>
                  <a:pathLst>
                    <a:path w="1036" h="1036" fill="none" extrusionOk="0">
                      <a:moveTo>
                        <a:pt x="518" y="1"/>
                      </a:moveTo>
                      <a:lnTo>
                        <a:pt x="1035" y="518"/>
                      </a:lnTo>
                      <a:lnTo>
                        <a:pt x="518" y="1036"/>
                      </a:lnTo>
                      <a:lnTo>
                        <a:pt x="0" y="518"/>
                      </a:lnTo>
                      <a:close/>
                    </a:path>
                  </a:pathLst>
                </a:custGeom>
                <a:noFill/>
                <a:ln w="9525" cap="flat"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647264" y="30049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8" name="Google Shape;148;p14"/>
          <p:cNvGrpSpPr/>
          <p:nvPr/>
        </p:nvGrpSpPr>
        <p:grpSpPr>
          <a:xfrm flipH="1">
            <a:off x="-1113993" y="152410"/>
            <a:ext cx="12249994" cy="8598834"/>
            <a:chOff x="-2099868" y="152410"/>
            <a:chExt cx="12249994" cy="8598834"/>
          </a:xfrm>
        </p:grpSpPr>
        <p:grpSp>
          <p:nvGrpSpPr>
            <p:cNvPr id="149" name="Google Shape;149;p14"/>
            <p:cNvGrpSpPr/>
            <p:nvPr/>
          </p:nvGrpSpPr>
          <p:grpSpPr>
            <a:xfrm>
              <a:off x="-110570" y="152410"/>
              <a:ext cx="10260696" cy="4883570"/>
              <a:chOff x="-110570" y="152410"/>
              <a:chExt cx="10260696" cy="4883570"/>
            </a:xfrm>
          </p:grpSpPr>
          <p:sp>
            <p:nvSpPr>
              <p:cNvPr id="150" name="Google Shape;150;p14"/>
              <p:cNvSpPr/>
              <p:nvPr/>
            </p:nvSpPr>
            <p:spPr>
              <a:xfrm flipH="1">
                <a:off x="-110570" y="152410"/>
                <a:ext cx="1997899" cy="251543"/>
              </a:xfrm>
              <a:custGeom>
                <a:avLst/>
                <a:gdLst/>
                <a:ahLst/>
                <a:cxnLst/>
                <a:rect l="l" t="t" r="r" b="b"/>
                <a:pathLst>
                  <a:path w="8022" h="1010" fill="none" extrusionOk="0">
                    <a:moveTo>
                      <a:pt x="0" y="579"/>
                    </a:moveTo>
                    <a:cubicBezTo>
                      <a:pt x="785" y="163"/>
                      <a:pt x="1703" y="0"/>
                      <a:pt x="2582" y="134"/>
                    </a:cubicBezTo>
                    <a:cubicBezTo>
                      <a:pt x="3604" y="287"/>
                      <a:pt x="4548" y="820"/>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flipH="1">
                <a:off x="8152227" y="4784436"/>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14"/>
            <p:cNvSpPr/>
            <p:nvPr/>
          </p:nvSpPr>
          <p:spPr>
            <a:xfrm flipH="1">
              <a:off x="8748814" y="223174"/>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4"/>
            <p:cNvGrpSpPr/>
            <p:nvPr/>
          </p:nvGrpSpPr>
          <p:grpSpPr>
            <a:xfrm>
              <a:off x="-2099868" y="2475850"/>
              <a:ext cx="5794081" cy="6275394"/>
              <a:chOff x="-2099868" y="2475850"/>
              <a:chExt cx="5794081" cy="6275394"/>
            </a:xfrm>
          </p:grpSpPr>
          <p:sp>
            <p:nvSpPr>
              <p:cNvPr id="154" name="Google Shape;154;p14"/>
              <p:cNvSpPr/>
              <p:nvPr/>
            </p:nvSpPr>
            <p:spPr>
              <a:xfrm rot="-6450876" flipH="1">
                <a:off x="-1792250" y="3392839"/>
                <a:ext cx="5178845" cy="4441416"/>
              </a:xfrm>
              <a:custGeom>
                <a:avLst/>
                <a:gdLst/>
                <a:ahLst/>
                <a:cxnLst/>
                <a:rect l="l" t="t" r="r" b="b"/>
                <a:pathLst>
                  <a:path w="32902" h="28217" extrusionOk="0">
                    <a:moveTo>
                      <a:pt x="8162" y="1"/>
                    </a:moveTo>
                    <a:cubicBezTo>
                      <a:pt x="6806" y="1"/>
                      <a:pt x="5518" y="753"/>
                      <a:pt x="4877" y="2023"/>
                    </a:cubicBezTo>
                    <a:lnTo>
                      <a:pt x="1257" y="9213"/>
                    </a:lnTo>
                    <a:cubicBezTo>
                      <a:pt x="0" y="11708"/>
                      <a:pt x="1867" y="14546"/>
                      <a:pt x="4517" y="14546"/>
                    </a:cubicBezTo>
                    <a:cubicBezTo>
                      <a:pt x="4716" y="14546"/>
                      <a:pt x="4920" y="14530"/>
                      <a:pt x="5127" y="14497"/>
                    </a:cubicBezTo>
                    <a:lnTo>
                      <a:pt x="7282" y="14145"/>
                    </a:lnTo>
                    <a:cubicBezTo>
                      <a:pt x="7479" y="14113"/>
                      <a:pt x="7675" y="14098"/>
                      <a:pt x="7869" y="14098"/>
                    </a:cubicBezTo>
                    <a:cubicBezTo>
                      <a:pt x="9350" y="14098"/>
                      <a:pt x="10713" y="14994"/>
                      <a:pt x="11280" y="16401"/>
                    </a:cubicBezTo>
                    <a:lnTo>
                      <a:pt x="15108" y="25913"/>
                    </a:lnTo>
                    <a:cubicBezTo>
                      <a:pt x="15678" y="27333"/>
                      <a:pt x="17050" y="28217"/>
                      <a:pt x="18515" y="28217"/>
                    </a:cubicBezTo>
                    <a:cubicBezTo>
                      <a:pt x="18850" y="28217"/>
                      <a:pt x="19189" y="28171"/>
                      <a:pt x="19525" y="28074"/>
                    </a:cubicBezTo>
                    <a:lnTo>
                      <a:pt x="29962" y="25089"/>
                    </a:lnTo>
                    <a:cubicBezTo>
                      <a:pt x="31775" y="24572"/>
                      <a:pt x="32901" y="22768"/>
                      <a:pt x="32569" y="20913"/>
                    </a:cubicBezTo>
                    <a:lnTo>
                      <a:pt x="30518" y="9415"/>
                    </a:lnTo>
                    <a:cubicBezTo>
                      <a:pt x="30284" y="8097"/>
                      <a:pt x="29353" y="7013"/>
                      <a:pt x="28087" y="6580"/>
                    </a:cubicBezTo>
                    <a:lnTo>
                      <a:pt x="9346" y="196"/>
                    </a:lnTo>
                    <a:cubicBezTo>
                      <a:pt x="8955" y="64"/>
                      <a:pt x="8556" y="1"/>
                      <a:pt x="8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rot="-4653977" flipH="1">
                <a:off x="-1300552" y="4175997"/>
                <a:ext cx="2204697" cy="2126925"/>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8"/>
        <p:cNvGrpSpPr/>
        <p:nvPr/>
      </p:nvGrpSpPr>
      <p:grpSpPr>
        <a:xfrm>
          <a:off x="0" y="0"/>
          <a:ext cx="0" cy="0"/>
          <a:chOff x="0" y="0"/>
          <a:chExt cx="0" cy="0"/>
        </a:xfrm>
      </p:grpSpPr>
      <p:sp>
        <p:nvSpPr>
          <p:cNvPr id="189" name="Google Shape;18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18"/>
          <p:cNvSpPr txBox="1">
            <a:spLocks noGrp="1"/>
          </p:cNvSpPr>
          <p:nvPr>
            <p:ph type="subTitle" idx="1"/>
          </p:nvPr>
        </p:nvSpPr>
        <p:spPr>
          <a:xfrm>
            <a:off x="720062" y="2268526"/>
            <a:ext cx="2305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18"/>
          <p:cNvSpPr txBox="1">
            <a:spLocks noGrp="1"/>
          </p:cNvSpPr>
          <p:nvPr>
            <p:ph type="subTitle" idx="2"/>
          </p:nvPr>
        </p:nvSpPr>
        <p:spPr>
          <a:xfrm>
            <a:off x="3419263" y="2268526"/>
            <a:ext cx="2305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18"/>
          <p:cNvSpPr txBox="1">
            <a:spLocks noGrp="1"/>
          </p:cNvSpPr>
          <p:nvPr>
            <p:ph type="subTitle" idx="3"/>
          </p:nvPr>
        </p:nvSpPr>
        <p:spPr>
          <a:xfrm>
            <a:off x="6118464" y="2268526"/>
            <a:ext cx="2305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18"/>
          <p:cNvSpPr txBox="1">
            <a:spLocks noGrp="1"/>
          </p:cNvSpPr>
          <p:nvPr>
            <p:ph type="subTitle" idx="4"/>
          </p:nvPr>
        </p:nvSpPr>
        <p:spPr>
          <a:xfrm>
            <a:off x="720036" y="1760400"/>
            <a:ext cx="2305500" cy="62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4" name="Google Shape;194;p18"/>
          <p:cNvSpPr txBox="1">
            <a:spLocks noGrp="1"/>
          </p:cNvSpPr>
          <p:nvPr>
            <p:ph type="subTitle" idx="5"/>
          </p:nvPr>
        </p:nvSpPr>
        <p:spPr>
          <a:xfrm>
            <a:off x="3419239" y="1760400"/>
            <a:ext cx="2305500" cy="62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5" name="Google Shape;195;p18"/>
          <p:cNvSpPr txBox="1">
            <a:spLocks noGrp="1"/>
          </p:cNvSpPr>
          <p:nvPr>
            <p:ph type="subTitle" idx="6"/>
          </p:nvPr>
        </p:nvSpPr>
        <p:spPr>
          <a:xfrm>
            <a:off x="6118442" y="1760400"/>
            <a:ext cx="2305500" cy="62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96" name="Google Shape;196;p18"/>
          <p:cNvGrpSpPr/>
          <p:nvPr/>
        </p:nvGrpSpPr>
        <p:grpSpPr>
          <a:xfrm>
            <a:off x="-3677202" y="193486"/>
            <a:ext cx="13594483" cy="9553350"/>
            <a:chOff x="-3677202" y="193486"/>
            <a:chExt cx="13594483" cy="9553350"/>
          </a:xfrm>
        </p:grpSpPr>
        <p:grpSp>
          <p:nvGrpSpPr>
            <p:cNvPr id="197" name="Google Shape;197;p18"/>
            <p:cNvGrpSpPr/>
            <p:nvPr/>
          </p:nvGrpSpPr>
          <p:grpSpPr>
            <a:xfrm>
              <a:off x="-3677202" y="2081933"/>
              <a:ext cx="7802330" cy="7664904"/>
              <a:chOff x="-3677202" y="2081933"/>
              <a:chExt cx="7802330" cy="7664904"/>
            </a:xfrm>
          </p:grpSpPr>
          <p:grpSp>
            <p:nvGrpSpPr>
              <p:cNvPr id="198" name="Google Shape;198;p18"/>
              <p:cNvGrpSpPr/>
              <p:nvPr/>
            </p:nvGrpSpPr>
            <p:grpSpPr>
              <a:xfrm>
                <a:off x="-3677202" y="2081933"/>
                <a:ext cx="7802330" cy="7664904"/>
                <a:chOff x="-3677202" y="2081933"/>
                <a:chExt cx="7802330" cy="7664904"/>
              </a:xfrm>
            </p:grpSpPr>
            <p:sp>
              <p:nvSpPr>
                <p:cNvPr id="199" name="Google Shape;199;p18"/>
                <p:cNvSpPr/>
                <p:nvPr/>
              </p:nvSpPr>
              <p:spPr>
                <a:xfrm rot="-2980641">
                  <a:off x="-2221498" y="2873081"/>
                  <a:ext cx="4890923" cy="6082607"/>
                </a:xfrm>
                <a:custGeom>
                  <a:avLst/>
                  <a:gdLst/>
                  <a:ahLst/>
                  <a:cxnLst/>
                  <a:rect l="l" t="t" r="r" b="b"/>
                  <a:pathLst>
                    <a:path w="36548" h="45453" extrusionOk="0">
                      <a:moveTo>
                        <a:pt x="22658" y="1"/>
                      </a:moveTo>
                      <a:cubicBezTo>
                        <a:pt x="21878" y="1"/>
                        <a:pt x="21097" y="215"/>
                        <a:pt x="20408" y="645"/>
                      </a:cubicBezTo>
                      <a:lnTo>
                        <a:pt x="2692" y="11690"/>
                      </a:lnTo>
                      <a:cubicBezTo>
                        <a:pt x="371" y="13135"/>
                        <a:pt x="0" y="16364"/>
                        <a:pt x="1934" y="18301"/>
                      </a:cubicBezTo>
                      <a:lnTo>
                        <a:pt x="8724" y="25091"/>
                      </a:lnTo>
                      <a:cubicBezTo>
                        <a:pt x="9808" y="26179"/>
                        <a:pt x="10222" y="27764"/>
                        <a:pt x="9808" y="29242"/>
                      </a:cubicBezTo>
                      <a:lnTo>
                        <a:pt x="6788" y="40049"/>
                      </a:lnTo>
                      <a:cubicBezTo>
                        <a:pt x="5992" y="42893"/>
                        <a:pt x="8214" y="45452"/>
                        <a:pt x="10867" y="45452"/>
                      </a:cubicBezTo>
                      <a:cubicBezTo>
                        <a:pt x="11415" y="45452"/>
                        <a:pt x="11981" y="45343"/>
                        <a:pt x="12543" y="45105"/>
                      </a:cubicBezTo>
                      <a:lnTo>
                        <a:pt x="33250" y="36306"/>
                      </a:lnTo>
                      <a:cubicBezTo>
                        <a:pt x="35603" y="35306"/>
                        <a:pt x="36547" y="32474"/>
                        <a:pt x="35265" y="30264"/>
                      </a:cubicBezTo>
                      <a:lnTo>
                        <a:pt x="29669" y="20606"/>
                      </a:lnTo>
                      <a:cubicBezTo>
                        <a:pt x="28969" y="19401"/>
                        <a:pt x="28907" y="17933"/>
                        <a:pt x="29496" y="16673"/>
                      </a:cubicBezTo>
                      <a:lnTo>
                        <a:pt x="32553" y="10150"/>
                      </a:lnTo>
                      <a:cubicBezTo>
                        <a:pt x="33438" y="8259"/>
                        <a:pt x="32817" y="6003"/>
                        <a:pt x="31088" y="4828"/>
                      </a:cubicBezTo>
                      <a:lnTo>
                        <a:pt x="25040" y="733"/>
                      </a:lnTo>
                      <a:cubicBezTo>
                        <a:pt x="24322" y="245"/>
                        <a:pt x="23490" y="1"/>
                        <a:pt x="22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rot="4458764" flipH="1">
                  <a:off x="-1159897" y="3657442"/>
                  <a:ext cx="2204910" cy="2127131"/>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8"/>
              <p:cNvSpPr/>
              <p:nvPr/>
            </p:nvSpPr>
            <p:spPr>
              <a:xfrm>
                <a:off x="65748" y="3525776"/>
                <a:ext cx="112402" cy="109997"/>
              </a:xfrm>
              <a:custGeom>
                <a:avLst/>
                <a:gdLst/>
                <a:ahLst/>
                <a:cxnLst/>
                <a:rect l="l" t="t" r="r" b="b"/>
                <a:pathLst>
                  <a:path w="656" h="642" extrusionOk="0">
                    <a:moveTo>
                      <a:pt x="330" y="0"/>
                    </a:moveTo>
                    <a:cubicBezTo>
                      <a:pt x="161" y="0"/>
                      <a:pt x="1" y="147"/>
                      <a:pt x="8" y="319"/>
                    </a:cubicBezTo>
                    <a:cubicBezTo>
                      <a:pt x="17" y="495"/>
                      <a:pt x="147" y="641"/>
                      <a:pt x="330" y="641"/>
                    </a:cubicBezTo>
                    <a:cubicBezTo>
                      <a:pt x="496" y="641"/>
                      <a:pt x="655" y="492"/>
                      <a:pt x="649" y="319"/>
                    </a:cubicBezTo>
                    <a:cubicBezTo>
                      <a:pt x="642" y="147"/>
                      <a:pt x="509" y="0"/>
                      <a:pt x="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8"/>
            <p:cNvGrpSpPr/>
            <p:nvPr/>
          </p:nvGrpSpPr>
          <p:grpSpPr>
            <a:xfrm>
              <a:off x="271464" y="193486"/>
              <a:ext cx="9645817" cy="251543"/>
              <a:chOff x="271464" y="193486"/>
              <a:chExt cx="9645817" cy="251543"/>
            </a:xfrm>
          </p:grpSpPr>
          <p:sp>
            <p:nvSpPr>
              <p:cNvPr id="203" name="Google Shape;203;p18"/>
              <p:cNvSpPr/>
              <p:nvPr/>
            </p:nvSpPr>
            <p:spPr>
              <a:xfrm>
                <a:off x="7919382" y="193486"/>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271464" y="23269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5"/>
        <p:cNvGrpSpPr/>
        <p:nvPr/>
      </p:nvGrpSpPr>
      <p:grpSpPr>
        <a:xfrm>
          <a:off x="0" y="0"/>
          <a:ext cx="0" cy="0"/>
          <a:chOff x="0" y="0"/>
          <a:chExt cx="0" cy="0"/>
        </a:xfrm>
      </p:grpSpPr>
      <p:sp>
        <p:nvSpPr>
          <p:cNvPr id="206" name="Google Shape;20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7" name="Google Shape;207;p19"/>
          <p:cNvSpPr txBox="1">
            <a:spLocks noGrp="1"/>
          </p:cNvSpPr>
          <p:nvPr>
            <p:ph type="subTitle" idx="1"/>
          </p:nvPr>
        </p:nvSpPr>
        <p:spPr>
          <a:xfrm>
            <a:off x="720000" y="1703568"/>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19"/>
          <p:cNvSpPr txBox="1">
            <a:spLocks noGrp="1"/>
          </p:cNvSpPr>
          <p:nvPr>
            <p:ph type="subTitle" idx="2"/>
          </p:nvPr>
        </p:nvSpPr>
        <p:spPr>
          <a:xfrm>
            <a:off x="4101626" y="1703568"/>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9"/>
          <p:cNvSpPr txBox="1">
            <a:spLocks noGrp="1"/>
          </p:cNvSpPr>
          <p:nvPr>
            <p:ph type="subTitle" idx="3"/>
          </p:nvPr>
        </p:nvSpPr>
        <p:spPr>
          <a:xfrm>
            <a:off x="720000" y="349008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9"/>
          <p:cNvSpPr txBox="1">
            <a:spLocks noGrp="1"/>
          </p:cNvSpPr>
          <p:nvPr>
            <p:ph type="subTitle" idx="4"/>
          </p:nvPr>
        </p:nvSpPr>
        <p:spPr>
          <a:xfrm>
            <a:off x="4101626" y="349008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19"/>
          <p:cNvSpPr txBox="1">
            <a:spLocks noGrp="1"/>
          </p:cNvSpPr>
          <p:nvPr>
            <p:ph type="subTitle" idx="5"/>
          </p:nvPr>
        </p:nvSpPr>
        <p:spPr>
          <a:xfrm>
            <a:off x="720000" y="1436195"/>
            <a:ext cx="2848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2" name="Google Shape;212;p19"/>
          <p:cNvSpPr txBox="1">
            <a:spLocks noGrp="1"/>
          </p:cNvSpPr>
          <p:nvPr>
            <p:ph type="subTitle" idx="6"/>
          </p:nvPr>
        </p:nvSpPr>
        <p:spPr>
          <a:xfrm>
            <a:off x="720000" y="3222787"/>
            <a:ext cx="2848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3" name="Google Shape;213;p19"/>
          <p:cNvSpPr txBox="1">
            <a:spLocks noGrp="1"/>
          </p:cNvSpPr>
          <p:nvPr>
            <p:ph type="subTitle" idx="7"/>
          </p:nvPr>
        </p:nvSpPr>
        <p:spPr>
          <a:xfrm>
            <a:off x="4101599" y="1436195"/>
            <a:ext cx="2848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4" name="Google Shape;214;p19"/>
          <p:cNvSpPr txBox="1">
            <a:spLocks noGrp="1"/>
          </p:cNvSpPr>
          <p:nvPr>
            <p:ph type="subTitle" idx="8"/>
          </p:nvPr>
        </p:nvSpPr>
        <p:spPr>
          <a:xfrm>
            <a:off x="4101599" y="3222787"/>
            <a:ext cx="2848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15" name="Google Shape;215;p19"/>
          <p:cNvGrpSpPr/>
          <p:nvPr/>
        </p:nvGrpSpPr>
        <p:grpSpPr>
          <a:xfrm>
            <a:off x="-395743" y="152410"/>
            <a:ext cx="11384069" cy="8753709"/>
            <a:chOff x="-395743" y="152410"/>
            <a:chExt cx="11384069" cy="8753709"/>
          </a:xfrm>
        </p:grpSpPr>
        <p:grpSp>
          <p:nvGrpSpPr>
            <p:cNvPr id="216" name="Google Shape;216;p19"/>
            <p:cNvGrpSpPr/>
            <p:nvPr/>
          </p:nvGrpSpPr>
          <p:grpSpPr>
            <a:xfrm>
              <a:off x="291551" y="1211374"/>
              <a:ext cx="8462068" cy="1415372"/>
              <a:chOff x="291551" y="1211374"/>
              <a:chExt cx="8462068" cy="1415372"/>
            </a:xfrm>
          </p:grpSpPr>
          <p:sp>
            <p:nvSpPr>
              <p:cNvPr id="217" name="Google Shape;217;p19"/>
              <p:cNvSpPr/>
              <p:nvPr/>
            </p:nvSpPr>
            <p:spPr>
              <a:xfrm>
                <a:off x="8641389" y="251674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291551" y="1211374"/>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9"/>
            <p:cNvGrpSpPr/>
            <p:nvPr/>
          </p:nvGrpSpPr>
          <p:grpSpPr>
            <a:xfrm>
              <a:off x="-395743" y="152410"/>
              <a:ext cx="11384069" cy="8753709"/>
              <a:chOff x="-395743" y="152410"/>
              <a:chExt cx="11384069" cy="8753709"/>
            </a:xfrm>
          </p:grpSpPr>
          <p:sp>
            <p:nvSpPr>
              <p:cNvPr id="220" name="Google Shape;220;p19"/>
              <p:cNvSpPr/>
              <p:nvPr/>
            </p:nvSpPr>
            <p:spPr>
              <a:xfrm rot="6450876">
                <a:off x="5501864" y="3547714"/>
                <a:ext cx="5178845" cy="4441416"/>
              </a:xfrm>
              <a:custGeom>
                <a:avLst/>
                <a:gdLst/>
                <a:ahLst/>
                <a:cxnLst/>
                <a:rect l="l" t="t" r="r" b="b"/>
                <a:pathLst>
                  <a:path w="32902" h="28217" extrusionOk="0">
                    <a:moveTo>
                      <a:pt x="8162" y="1"/>
                    </a:moveTo>
                    <a:cubicBezTo>
                      <a:pt x="6806" y="1"/>
                      <a:pt x="5518" y="753"/>
                      <a:pt x="4877" y="2023"/>
                    </a:cubicBezTo>
                    <a:lnTo>
                      <a:pt x="1257" y="9213"/>
                    </a:lnTo>
                    <a:cubicBezTo>
                      <a:pt x="0" y="11708"/>
                      <a:pt x="1867" y="14546"/>
                      <a:pt x="4517" y="14546"/>
                    </a:cubicBezTo>
                    <a:cubicBezTo>
                      <a:pt x="4716" y="14546"/>
                      <a:pt x="4920" y="14530"/>
                      <a:pt x="5127" y="14497"/>
                    </a:cubicBezTo>
                    <a:lnTo>
                      <a:pt x="7282" y="14145"/>
                    </a:lnTo>
                    <a:cubicBezTo>
                      <a:pt x="7479" y="14113"/>
                      <a:pt x="7675" y="14098"/>
                      <a:pt x="7869" y="14098"/>
                    </a:cubicBezTo>
                    <a:cubicBezTo>
                      <a:pt x="9350" y="14098"/>
                      <a:pt x="10713" y="14994"/>
                      <a:pt x="11280" y="16401"/>
                    </a:cubicBezTo>
                    <a:lnTo>
                      <a:pt x="15108" y="25913"/>
                    </a:lnTo>
                    <a:cubicBezTo>
                      <a:pt x="15678" y="27333"/>
                      <a:pt x="17050" y="28217"/>
                      <a:pt x="18515" y="28217"/>
                    </a:cubicBezTo>
                    <a:cubicBezTo>
                      <a:pt x="18850" y="28217"/>
                      <a:pt x="19189" y="28171"/>
                      <a:pt x="19525" y="28074"/>
                    </a:cubicBezTo>
                    <a:lnTo>
                      <a:pt x="29962" y="25089"/>
                    </a:lnTo>
                    <a:cubicBezTo>
                      <a:pt x="31775" y="24572"/>
                      <a:pt x="32901" y="22768"/>
                      <a:pt x="32569" y="20913"/>
                    </a:cubicBezTo>
                    <a:lnTo>
                      <a:pt x="30518" y="9415"/>
                    </a:lnTo>
                    <a:cubicBezTo>
                      <a:pt x="30284" y="8097"/>
                      <a:pt x="29353" y="7013"/>
                      <a:pt x="28087" y="6580"/>
                    </a:cubicBezTo>
                    <a:lnTo>
                      <a:pt x="9346" y="196"/>
                    </a:lnTo>
                    <a:cubicBezTo>
                      <a:pt x="8955" y="64"/>
                      <a:pt x="8556" y="1"/>
                      <a:pt x="8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4653977">
                <a:off x="7635064" y="4307072"/>
                <a:ext cx="2204697" cy="2126925"/>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9"/>
              <p:cNvGrpSpPr/>
              <p:nvPr/>
            </p:nvGrpSpPr>
            <p:grpSpPr>
              <a:xfrm>
                <a:off x="-395743" y="152410"/>
                <a:ext cx="10132109" cy="4883570"/>
                <a:chOff x="-395743" y="152410"/>
                <a:chExt cx="10132109" cy="4883570"/>
              </a:xfrm>
            </p:grpSpPr>
            <p:sp>
              <p:nvSpPr>
                <p:cNvPr id="223" name="Google Shape;223;p19"/>
                <p:cNvSpPr/>
                <p:nvPr/>
              </p:nvSpPr>
              <p:spPr>
                <a:xfrm>
                  <a:off x="7738467" y="152410"/>
                  <a:ext cx="1997899" cy="251543"/>
                </a:xfrm>
                <a:custGeom>
                  <a:avLst/>
                  <a:gdLst/>
                  <a:ahLst/>
                  <a:cxnLst/>
                  <a:rect l="l" t="t" r="r" b="b"/>
                  <a:pathLst>
                    <a:path w="8022" h="1010" fill="none" extrusionOk="0">
                      <a:moveTo>
                        <a:pt x="0" y="579"/>
                      </a:moveTo>
                      <a:cubicBezTo>
                        <a:pt x="785" y="163"/>
                        <a:pt x="1703" y="0"/>
                        <a:pt x="2582" y="134"/>
                      </a:cubicBezTo>
                      <a:cubicBezTo>
                        <a:pt x="3604" y="287"/>
                        <a:pt x="4548" y="820"/>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395743" y="4784436"/>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5"/>
        <p:cNvGrpSpPr/>
        <p:nvPr/>
      </p:nvGrpSpPr>
      <p:grpSpPr>
        <a:xfrm>
          <a:off x="0" y="0"/>
          <a:ext cx="0" cy="0"/>
          <a:chOff x="0" y="0"/>
          <a:chExt cx="0" cy="0"/>
        </a:xfrm>
      </p:grpSpPr>
      <p:sp>
        <p:nvSpPr>
          <p:cNvPr id="226" name="Google Shape;22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7" name="Google Shape;227;p20"/>
          <p:cNvSpPr txBox="1">
            <a:spLocks noGrp="1"/>
          </p:cNvSpPr>
          <p:nvPr>
            <p:ph type="subTitle" idx="1"/>
          </p:nvPr>
        </p:nvSpPr>
        <p:spPr>
          <a:xfrm>
            <a:off x="720000" y="1710172"/>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20"/>
          <p:cNvSpPr txBox="1">
            <a:spLocks noGrp="1"/>
          </p:cNvSpPr>
          <p:nvPr>
            <p:ph type="subTitle" idx="2"/>
          </p:nvPr>
        </p:nvSpPr>
        <p:spPr>
          <a:xfrm>
            <a:off x="3499800" y="1710150"/>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20"/>
          <p:cNvSpPr txBox="1">
            <a:spLocks noGrp="1"/>
          </p:cNvSpPr>
          <p:nvPr>
            <p:ph type="subTitle" idx="3"/>
          </p:nvPr>
        </p:nvSpPr>
        <p:spPr>
          <a:xfrm>
            <a:off x="720000" y="3498804"/>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20"/>
          <p:cNvSpPr txBox="1">
            <a:spLocks noGrp="1"/>
          </p:cNvSpPr>
          <p:nvPr>
            <p:ph type="subTitle" idx="4"/>
          </p:nvPr>
        </p:nvSpPr>
        <p:spPr>
          <a:xfrm>
            <a:off x="3499800" y="3498800"/>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1" name="Google Shape;231;p20"/>
          <p:cNvSpPr txBox="1">
            <a:spLocks noGrp="1"/>
          </p:cNvSpPr>
          <p:nvPr>
            <p:ph type="subTitle" idx="5"/>
          </p:nvPr>
        </p:nvSpPr>
        <p:spPr>
          <a:xfrm>
            <a:off x="6279600" y="1710150"/>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2" name="Google Shape;232;p20"/>
          <p:cNvSpPr txBox="1">
            <a:spLocks noGrp="1"/>
          </p:cNvSpPr>
          <p:nvPr>
            <p:ph type="subTitle" idx="6"/>
          </p:nvPr>
        </p:nvSpPr>
        <p:spPr>
          <a:xfrm>
            <a:off x="6279600" y="3498800"/>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3" name="Google Shape;233;p20"/>
          <p:cNvSpPr txBox="1">
            <a:spLocks noGrp="1"/>
          </p:cNvSpPr>
          <p:nvPr>
            <p:ph type="subTitle" idx="7"/>
          </p:nvPr>
        </p:nvSpPr>
        <p:spPr>
          <a:xfrm>
            <a:off x="720000" y="1119902"/>
            <a:ext cx="2144400" cy="6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4" name="Google Shape;234;p20"/>
          <p:cNvSpPr txBox="1">
            <a:spLocks noGrp="1"/>
          </p:cNvSpPr>
          <p:nvPr>
            <p:ph type="subTitle" idx="8"/>
          </p:nvPr>
        </p:nvSpPr>
        <p:spPr>
          <a:xfrm>
            <a:off x="3499800" y="1119902"/>
            <a:ext cx="2144400" cy="6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5" name="Google Shape;235;p20"/>
          <p:cNvSpPr txBox="1">
            <a:spLocks noGrp="1"/>
          </p:cNvSpPr>
          <p:nvPr>
            <p:ph type="subTitle" idx="9"/>
          </p:nvPr>
        </p:nvSpPr>
        <p:spPr>
          <a:xfrm>
            <a:off x="6279600" y="1119902"/>
            <a:ext cx="2144400" cy="6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6" name="Google Shape;236;p20"/>
          <p:cNvSpPr txBox="1">
            <a:spLocks noGrp="1"/>
          </p:cNvSpPr>
          <p:nvPr>
            <p:ph type="subTitle" idx="13"/>
          </p:nvPr>
        </p:nvSpPr>
        <p:spPr>
          <a:xfrm>
            <a:off x="720000" y="2905277"/>
            <a:ext cx="2144400" cy="6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7" name="Google Shape;237;p20"/>
          <p:cNvSpPr txBox="1">
            <a:spLocks noGrp="1"/>
          </p:cNvSpPr>
          <p:nvPr>
            <p:ph type="subTitle" idx="14"/>
          </p:nvPr>
        </p:nvSpPr>
        <p:spPr>
          <a:xfrm>
            <a:off x="3499800" y="2905277"/>
            <a:ext cx="2144400" cy="6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8" name="Google Shape;238;p20"/>
          <p:cNvSpPr txBox="1">
            <a:spLocks noGrp="1"/>
          </p:cNvSpPr>
          <p:nvPr>
            <p:ph type="subTitle" idx="15"/>
          </p:nvPr>
        </p:nvSpPr>
        <p:spPr>
          <a:xfrm>
            <a:off x="6279600" y="2905277"/>
            <a:ext cx="2144400" cy="6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191919"/>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39" name="Google Shape;239;p20"/>
          <p:cNvGrpSpPr/>
          <p:nvPr/>
        </p:nvGrpSpPr>
        <p:grpSpPr>
          <a:xfrm>
            <a:off x="-4025200" y="267649"/>
            <a:ext cx="14068431" cy="9444862"/>
            <a:chOff x="-4025200" y="267649"/>
            <a:chExt cx="14068431" cy="9444862"/>
          </a:xfrm>
        </p:grpSpPr>
        <p:grpSp>
          <p:nvGrpSpPr>
            <p:cNvPr id="240" name="Google Shape;240;p20"/>
            <p:cNvGrpSpPr/>
            <p:nvPr/>
          </p:nvGrpSpPr>
          <p:grpSpPr>
            <a:xfrm>
              <a:off x="-4025200" y="267649"/>
              <a:ext cx="7527146" cy="9444862"/>
              <a:chOff x="-4025200" y="267649"/>
              <a:chExt cx="7527146" cy="9444862"/>
            </a:xfrm>
          </p:grpSpPr>
          <p:grpSp>
            <p:nvGrpSpPr>
              <p:cNvPr id="241" name="Google Shape;241;p20"/>
              <p:cNvGrpSpPr/>
              <p:nvPr/>
            </p:nvGrpSpPr>
            <p:grpSpPr>
              <a:xfrm>
                <a:off x="-4025200" y="1917770"/>
                <a:ext cx="7527146" cy="7794741"/>
                <a:chOff x="-4025200" y="1917770"/>
                <a:chExt cx="7527146" cy="7794741"/>
              </a:xfrm>
            </p:grpSpPr>
            <p:sp>
              <p:nvSpPr>
                <p:cNvPr id="242" name="Google Shape;242;p20"/>
                <p:cNvSpPr/>
                <p:nvPr/>
              </p:nvSpPr>
              <p:spPr>
                <a:xfrm rot="-2151821">
                  <a:off x="-2707065" y="2773866"/>
                  <a:ext cx="4890877" cy="6082549"/>
                </a:xfrm>
                <a:custGeom>
                  <a:avLst/>
                  <a:gdLst/>
                  <a:ahLst/>
                  <a:cxnLst/>
                  <a:rect l="l" t="t" r="r" b="b"/>
                  <a:pathLst>
                    <a:path w="36548" h="45453" extrusionOk="0">
                      <a:moveTo>
                        <a:pt x="22658" y="1"/>
                      </a:moveTo>
                      <a:cubicBezTo>
                        <a:pt x="21878" y="1"/>
                        <a:pt x="21097" y="215"/>
                        <a:pt x="20408" y="645"/>
                      </a:cubicBezTo>
                      <a:lnTo>
                        <a:pt x="2692" y="11690"/>
                      </a:lnTo>
                      <a:cubicBezTo>
                        <a:pt x="371" y="13135"/>
                        <a:pt x="0" y="16364"/>
                        <a:pt x="1934" y="18301"/>
                      </a:cubicBezTo>
                      <a:lnTo>
                        <a:pt x="8724" y="25091"/>
                      </a:lnTo>
                      <a:cubicBezTo>
                        <a:pt x="9808" y="26179"/>
                        <a:pt x="10222" y="27764"/>
                        <a:pt x="9808" y="29242"/>
                      </a:cubicBezTo>
                      <a:lnTo>
                        <a:pt x="6788" y="40049"/>
                      </a:lnTo>
                      <a:cubicBezTo>
                        <a:pt x="5992" y="42893"/>
                        <a:pt x="8214" y="45452"/>
                        <a:pt x="10867" y="45452"/>
                      </a:cubicBezTo>
                      <a:cubicBezTo>
                        <a:pt x="11415" y="45452"/>
                        <a:pt x="11981" y="45343"/>
                        <a:pt x="12543" y="45105"/>
                      </a:cubicBezTo>
                      <a:lnTo>
                        <a:pt x="33250" y="36306"/>
                      </a:lnTo>
                      <a:cubicBezTo>
                        <a:pt x="35603" y="35306"/>
                        <a:pt x="36547" y="32474"/>
                        <a:pt x="35265" y="30264"/>
                      </a:cubicBezTo>
                      <a:lnTo>
                        <a:pt x="29669" y="20606"/>
                      </a:lnTo>
                      <a:cubicBezTo>
                        <a:pt x="28969" y="19401"/>
                        <a:pt x="28907" y="17933"/>
                        <a:pt x="29496" y="16673"/>
                      </a:cubicBezTo>
                      <a:lnTo>
                        <a:pt x="32553" y="10150"/>
                      </a:lnTo>
                      <a:cubicBezTo>
                        <a:pt x="33438" y="8259"/>
                        <a:pt x="32817" y="6003"/>
                        <a:pt x="31088" y="4828"/>
                      </a:cubicBezTo>
                      <a:lnTo>
                        <a:pt x="25040" y="733"/>
                      </a:lnTo>
                      <a:cubicBezTo>
                        <a:pt x="24322" y="245"/>
                        <a:pt x="23490" y="1"/>
                        <a:pt x="22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rot="4458764" flipH="1">
                  <a:off x="-1711272" y="3713342"/>
                  <a:ext cx="2204910" cy="2127131"/>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0"/>
              <p:cNvGrpSpPr/>
              <p:nvPr/>
            </p:nvGrpSpPr>
            <p:grpSpPr>
              <a:xfrm>
                <a:off x="123148" y="267649"/>
                <a:ext cx="260572" cy="4391350"/>
                <a:chOff x="123148" y="267649"/>
                <a:chExt cx="260572" cy="4391350"/>
              </a:xfrm>
            </p:grpSpPr>
            <p:sp>
              <p:nvSpPr>
                <p:cNvPr id="245" name="Google Shape;245;p20"/>
                <p:cNvSpPr/>
                <p:nvPr/>
              </p:nvSpPr>
              <p:spPr>
                <a:xfrm>
                  <a:off x="123148" y="4549001"/>
                  <a:ext cx="112402" cy="109997"/>
                </a:xfrm>
                <a:custGeom>
                  <a:avLst/>
                  <a:gdLst/>
                  <a:ahLst/>
                  <a:cxnLst/>
                  <a:rect l="l" t="t" r="r" b="b"/>
                  <a:pathLst>
                    <a:path w="656" h="642" extrusionOk="0">
                      <a:moveTo>
                        <a:pt x="330" y="0"/>
                      </a:moveTo>
                      <a:cubicBezTo>
                        <a:pt x="161" y="0"/>
                        <a:pt x="1" y="147"/>
                        <a:pt x="8" y="319"/>
                      </a:cubicBezTo>
                      <a:cubicBezTo>
                        <a:pt x="17" y="495"/>
                        <a:pt x="147" y="641"/>
                        <a:pt x="330" y="641"/>
                      </a:cubicBezTo>
                      <a:cubicBezTo>
                        <a:pt x="496" y="641"/>
                        <a:pt x="655" y="492"/>
                        <a:pt x="649" y="319"/>
                      </a:cubicBezTo>
                      <a:cubicBezTo>
                        <a:pt x="642" y="147"/>
                        <a:pt x="509" y="0"/>
                        <a:pt x="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271489" y="26764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7" name="Google Shape;247;p20"/>
            <p:cNvSpPr/>
            <p:nvPr/>
          </p:nvSpPr>
          <p:spPr>
            <a:xfrm>
              <a:off x="8045332" y="267661"/>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48"/>
        <p:cNvGrpSpPr/>
        <p:nvPr/>
      </p:nvGrpSpPr>
      <p:grpSpPr>
        <a:xfrm>
          <a:off x="0" y="0"/>
          <a:ext cx="0" cy="0"/>
          <a:chOff x="0" y="0"/>
          <a:chExt cx="0" cy="0"/>
        </a:xfrm>
      </p:grpSpPr>
      <p:grpSp>
        <p:nvGrpSpPr>
          <p:cNvPr id="249" name="Google Shape;249;p21"/>
          <p:cNvGrpSpPr/>
          <p:nvPr/>
        </p:nvGrpSpPr>
        <p:grpSpPr>
          <a:xfrm>
            <a:off x="55042" y="192797"/>
            <a:ext cx="2704453" cy="4643599"/>
            <a:chOff x="55042" y="192797"/>
            <a:chExt cx="2704453" cy="4643599"/>
          </a:xfrm>
        </p:grpSpPr>
        <p:grpSp>
          <p:nvGrpSpPr>
            <p:cNvPr id="250" name="Google Shape;250;p21"/>
            <p:cNvGrpSpPr/>
            <p:nvPr/>
          </p:nvGrpSpPr>
          <p:grpSpPr>
            <a:xfrm>
              <a:off x="55042" y="192797"/>
              <a:ext cx="2704453" cy="251543"/>
              <a:chOff x="55042" y="192797"/>
              <a:chExt cx="2704453" cy="251543"/>
            </a:xfrm>
          </p:grpSpPr>
          <p:sp>
            <p:nvSpPr>
              <p:cNvPr id="251" name="Google Shape;251;p21"/>
              <p:cNvSpPr/>
              <p:nvPr/>
            </p:nvSpPr>
            <p:spPr>
              <a:xfrm>
                <a:off x="55042" y="192797"/>
                <a:ext cx="1997899" cy="251543"/>
              </a:xfrm>
              <a:custGeom>
                <a:avLst/>
                <a:gdLst/>
                <a:ahLst/>
                <a:cxnLst/>
                <a:rect l="l" t="t" r="r" b="b"/>
                <a:pathLst>
                  <a:path w="8022" h="1010" fill="none" extrusionOk="0">
                    <a:moveTo>
                      <a:pt x="0" y="579"/>
                    </a:moveTo>
                    <a:cubicBezTo>
                      <a:pt x="785" y="163"/>
                      <a:pt x="1703" y="0"/>
                      <a:pt x="2582" y="134"/>
                    </a:cubicBezTo>
                    <a:cubicBezTo>
                      <a:pt x="3604" y="287"/>
                      <a:pt x="4548" y="820"/>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a:off x="2647264" y="30049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1"/>
            <p:cNvSpPr/>
            <p:nvPr/>
          </p:nvSpPr>
          <p:spPr>
            <a:xfrm>
              <a:off x="310101" y="472639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1"/>
          <p:cNvSpPr txBox="1">
            <a:spLocks noGrp="1"/>
          </p:cNvSpPr>
          <p:nvPr>
            <p:ph type="title"/>
          </p:nvPr>
        </p:nvSpPr>
        <p:spPr>
          <a:xfrm>
            <a:off x="711750" y="540000"/>
            <a:ext cx="49458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5" name="Google Shape;255;p21"/>
          <p:cNvSpPr txBox="1">
            <a:spLocks noGrp="1"/>
          </p:cNvSpPr>
          <p:nvPr>
            <p:ph type="subTitle" idx="1"/>
          </p:nvPr>
        </p:nvSpPr>
        <p:spPr>
          <a:xfrm>
            <a:off x="711750" y="1512374"/>
            <a:ext cx="4945800" cy="13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6" name="Google Shape;256;p21"/>
          <p:cNvSpPr txBox="1"/>
          <p:nvPr/>
        </p:nvSpPr>
        <p:spPr>
          <a:xfrm>
            <a:off x="711756" y="367128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Noto Sans"/>
                <a:ea typeface="Noto Sans"/>
                <a:cs typeface="Noto Sans"/>
                <a:sym typeface="Noto Sans"/>
              </a:rPr>
              <a:t>CREDITS:</a:t>
            </a:r>
            <a:r>
              <a:rPr lang="en" sz="1000">
                <a:solidFill>
                  <a:schemeClr val="dk1"/>
                </a:solidFill>
                <a:latin typeface="Noto Sans"/>
                <a:ea typeface="Noto Sans"/>
                <a:cs typeface="Noto Sans"/>
                <a:sym typeface="Noto Sans"/>
              </a:rPr>
              <a:t> This presentation template was created by </a:t>
            </a:r>
            <a:r>
              <a:rPr lang="en" sz="1000" b="1" u="sng">
                <a:solidFill>
                  <a:schemeClr val="dk1"/>
                </a:solidFill>
                <a:latin typeface="Noto Sans"/>
                <a:ea typeface="Noto Sans"/>
                <a:cs typeface="Noto Sans"/>
                <a:sym typeface="Noto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Noto Sans"/>
                <a:ea typeface="Noto Sans"/>
                <a:cs typeface="Noto Sans"/>
                <a:sym typeface="Noto Sans"/>
              </a:rPr>
              <a:t>, and includes icons by </a:t>
            </a:r>
            <a:r>
              <a:rPr lang="en" sz="1000" b="1" u="sng">
                <a:solidFill>
                  <a:schemeClr val="dk1"/>
                </a:solidFill>
                <a:latin typeface="Noto Sans"/>
                <a:ea typeface="Noto Sans"/>
                <a:cs typeface="Noto Sans"/>
                <a:sym typeface="Noto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Noto Sans"/>
                <a:ea typeface="Noto Sans"/>
                <a:cs typeface="Noto Sans"/>
                <a:sym typeface="Noto Sans"/>
              </a:rPr>
              <a:t>, and infographics &amp; images by </a:t>
            </a:r>
            <a:r>
              <a:rPr lang="en" sz="1000" b="1" u="sng">
                <a:solidFill>
                  <a:schemeClr val="dk1"/>
                </a:solidFill>
                <a:latin typeface="Noto Sans"/>
                <a:ea typeface="Noto Sans"/>
                <a:cs typeface="Noto Sans"/>
                <a:sym typeface="Noto Sans"/>
                <a:hlinkClick r:id="rId4">
                  <a:extLst>
                    <a:ext uri="{A12FA001-AC4F-418D-AE19-62706E023703}">
                      <ahyp:hlinkClr xmlns:ahyp="http://schemas.microsoft.com/office/drawing/2018/hyperlinkcolor" val="tx"/>
                    </a:ext>
                  </a:extLst>
                </a:hlinkClick>
              </a:rPr>
              <a:t>Freepik</a:t>
            </a:r>
            <a:r>
              <a:rPr lang="en" sz="1000" b="1" u="sng">
                <a:solidFill>
                  <a:schemeClr val="dk1"/>
                </a:solidFill>
                <a:latin typeface="Noto Sans"/>
                <a:ea typeface="Noto Sans"/>
                <a:cs typeface="Noto Sans"/>
                <a:sym typeface="Noto Sans"/>
              </a:rPr>
              <a:t> </a:t>
            </a:r>
            <a:endParaRPr sz="1000" b="1" u="sng">
              <a:solidFill>
                <a:schemeClr val="dk1"/>
              </a:solidFill>
              <a:latin typeface="Noto Sans"/>
              <a:ea typeface="Noto Sans"/>
              <a:cs typeface="Noto Sans"/>
              <a:sym typeface="Noto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5"/>
          <p:cNvSpPr txBox="1">
            <a:spLocks noGrp="1"/>
          </p:cNvSpPr>
          <p:nvPr>
            <p:ph type="subTitle" idx="1"/>
          </p:nvPr>
        </p:nvSpPr>
        <p:spPr>
          <a:xfrm>
            <a:off x="720000" y="3368725"/>
            <a:ext cx="4302600" cy="123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5"/>
          <p:cNvSpPr txBox="1">
            <a:spLocks noGrp="1"/>
          </p:cNvSpPr>
          <p:nvPr>
            <p:ph type="subTitle" idx="2"/>
          </p:nvPr>
        </p:nvSpPr>
        <p:spPr>
          <a:xfrm>
            <a:off x="720000" y="1697062"/>
            <a:ext cx="4302600" cy="123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3"/>
          </p:nvPr>
        </p:nvSpPr>
        <p:spPr>
          <a:xfrm>
            <a:off x="720000" y="1421118"/>
            <a:ext cx="4302600" cy="3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1" name="Google Shape;51;p5"/>
          <p:cNvSpPr txBox="1">
            <a:spLocks noGrp="1"/>
          </p:cNvSpPr>
          <p:nvPr>
            <p:ph type="subTitle" idx="4"/>
          </p:nvPr>
        </p:nvSpPr>
        <p:spPr>
          <a:xfrm>
            <a:off x="720000" y="3092780"/>
            <a:ext cx="4302600" cy="3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52" name="Google Shape;52;p5"/>
          <p:cNvGrpSpPr/>
          <p:nvPr/>
        </p:nvGrpSpPr>
        <p:grpSpPr>
          <a:xfrm>
            <a:off x="-395743" y="152410"/>
            <a:ext cx="11460719" cy="6574909"/>
            <a:chOff x="-395743" y="152410"/>
            <a:chExt cx="11460719" cy="6574909"/>
          </a:xfrm>
        </p:grpSpPr>
        <p:grpSp>
          <p:nvGrpSpPr>
            <p:cNvPr id="53" name="Google Shape;53;p5"/>
            <p:cNvGrpSpPr/>
            <p:nvPr/>
          </p:nvGrpSpPr>
          <p:grpSpPr>
            <a:xfrm>
              <a:off x="5270896" y="451925"/>
              <a:ext cx="5794081" cy="6275394"/>
              <a:chOff x="5270896" y="451925"/>
              <a:chExt cx="5794081" cy="6275394"/>
            </a:xfrm>
          </p:grpSpPr>
          <p:sp>
            <p:nvSpPr>
              <p:cNvPr id="54" name="Google Shape;54;p5"/>
              <p:cNvSpPr/>
              <p:nvPr/>
            </p:nvSpPr>
            <p:spPr>
              <a:xfrm rot="6450876">
                <a:off x="5578514" y="1368914"/>
                <a:ext cx="5178845" cy="4441416"/>
              </a:xfrm>
              <a:custGeom>
                <a:avLst/>
                <a:gdLst/>
                <a:ahLst/>
                <a:cxnLst/>
                <a:rect l="l" t="t" r="r" b="b"/>
                <a:pathLst>
                  <a:path w="32902" h="28217" extrusionOk="0">
                    <a:moveTo>
                      <a:pt x="8162" y="1"/>
                    </a:moveTo>
                    <a:cubicBezTo>
                      <a:pt x="6806" y="1"/>
                      <a:pt x="5518" y="753"/>
                      <a:pt x="4877" y="2023"/>
                    </a:cubicBezTo>
                    <a:lnTo>
                      <a:pt x="1257" y="9213"/>
                    </a:lnTo>
                    <a:cubicBezTo>
                      <a:pt x="0" y="11708"/>
                      <a:pt x="1867" y="14546"/>
                      <a:pt x="4517" y="14546"/>
                    </a:cubicBezTo>
                    <a:cubicBezTo>
                      <a:pt x="4716" y="14546"/>
                      <a:pt x="4920" y="14530"/>
                      <a:pt x="5127" y="14497"/>
                    </a:cubicBezTo>
                    <a:lnTo>
                      <a:pt x="7282" y="14145"/>
                    </a:lnTo>
                    <a:cubicBezTo>
                      <a:pt x="7479" y="14113"/>
                      <a:pt x="7675" y="14098"/>
                      <a:pt x="7869" y="14098"/>
                    </a:cubicBezTo>
                    <a:cubicBezTo>
                      <a:pt x="9350" y="14098"/>
                      <a:pt x="10713" y="14994"/>
                      <a:pt x="11280" y="16401"/>
                    </a:cubicBezTo>
                    <a:lnTo>
                      <a:pt x="15108" y="25913"/>
                    </a:lnTo>
                    <a:cubicBezTo>
                      <a:pt x="15678" y="27333"/>
                      <a:pt x="17050" y="28217"/>
                      <a:pt x="18515" y="28217"/>
                    </a:cubicBezTo>
                    <a:cubicBezTo>
                      <a:pt x="18850" y="28217"/>
                      <a:pt x="19189" y="28171"/>
                      <a:pt x="19525" y="28074"/>
                    </a:cubicBezTo>
                    <a:lnTo>
                      <a:pt x="29962" y="25089"/>
                    </a:lnTo>
                    <a:cubicBezTo>
                      <a:pt x="31775" y="24572"/>
                      <a:pt x="32901" y="22768"/>
                      <a:pt x="32569" y="20913"/>
                    </a:cubicBezTo>
                    <a:lnTo>
                      <a:pt x="30518" y="9415"/>
                    </a:lnTo>
                    <a:cubicBezTo>
                      <a:pt x="30284" y="8097"/>
                      <a:pt x="29353" y="7013"/>
                      <a:pt x="28087" y="6580"/>
                    </a:cubicBezTo>
                    <a:lnTo>
                      <a:pt x="9346" y="196"/>
                    </a:lnTo>
                    <a:cubicBezTo>
                      <a:pt x="8955" y="64"/>
                      <a:pt x="8556" y="1"/>
                      <a:pt x="8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4653977">
                <a:off x="7635077" y="3334785"/>
                <a:ext cx="2204697" cy="2126925"/>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5"/>
            <p:cNvGrpSpPr/>
            <p:nvPr/>
          </p:nvGrpSpPr>
          <p:grpSpPr>
            <a:xfrm>
              <a:off x="-395743" y="152410"/>
              <a:ext cx="10132109" cy="4883570"/>
              <a:chOff x="-395743" y="152410"/>
              <a:chExt cx="10132109" cy="4883570"/>
            </a:xfrm>
          </p:grpSpPr>
          <p:sp>
            <p:nvSpPr>
              <p:cNvPr id="57" name="Google Shape;57;p5"/>
              <p:cNvSpPr/>
              <p:nvPr/>
            </p:nvSpPr>
            <p:spPr>
              <a:xfrm>
                <a:off x="294276" y="254574"/>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5"/>
              <p:cNvGrpSpPr/>
              <p:nvPr/>
            </p:nvGrpSpPr>
            <p:grpSpPr>
              <a:xfrm>
                <a:off x="-395743" y="152410"/>
                <a:ext cx="10132109" cy="4883570"/>
                <a:chOff x="-395743" y="152410"/>
                <a:chExt cx="10132109" cy="4883570"/>
              </a:xfrm>
            </p:grpSpPr>
            <p:sp>
              <p:nvSpPr>
                <p:cNvPr id="59" name="Google Shape;59;p5"/>
                <p:cNvSpPr/>
                <p:nvPr/>
              </p:nvSpPr>
              <p:spPr>
                <a:xfrm>
                  <a:off x="7738467" y="152410"/>
                  <a:ext cx="1997899" cy="251543"/>
                </a:xfrm>
                <a:custGeom>
                  <a:avLst/>
                  <a:gdLst/>
                  <a:ahLst/>
                  <a:cxnLst/>
                  <a:rect l="l" t="t" r="r" b="b"/>
                  <a:pathLst>
                    <a:path w="8022" h="1010" fill="none" extrusionOk="0">
                      <a:moveTo>
                        <a:pt x="0" y="579"/>
                      </a:moveTo>
                      <a:cubicBezTo>
                        <a:pt x="785" y="163"/>
                        <a:pt x="1703" y="0"/>
                        <a:pt x="2582" y="134"/>
                      </a:cubicBezTo>
                      <a:cubicBezTo>
                        <a:pt x="3604" y="287"/>
                        <a:pt x="4548" y="820"/>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395743" y="4784436"/>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3" name="Google Shape;63;p6"/>
          <p:cNvGrpSpPr/>
          <p:nvPr/>
        </p:nvGrpSpPr>
        <p:grpSpPr>
          <a:xfrm>
            <a:off x="-2028393" y="152410"/>
            <a:ext cx="12178519" cy="8690659"/>
            <a:chOff x="-2028393" y="152410"/>
            <a:chExt cx="12178519" cy="8690659"/>
          </a:xfrm>
        </p:grpSpPr>
        <p:grpSp>
          <p:nvGrpSpPr>
            <p:cNvPr id="64" name="Google Shape;64;p6"/>
            <p:cNvGrpSpPr/>
            <p:nvPr/>
          </p:nvGrpSpPr>
          <p:grpSpPr>
            <a:xfrm>
              <a:off x="18018" y="152410"/>
              <a:ext cx="10132109" cy="4883570"/>
              <a:chOff x="18018" y="152410"/>
              <a:chExt cx="10132109" cy="4883570"/>
            </a:xfrm>
          </p:grpSpPr>
          <p:sp>
            <p:nvSpPr>
              <p:cNvPr id="65" name="Google Shape;65;p6"/>
              <p:cNvSpPr/>
              <p:nvPr/>
            </p:nvSpPr>
            <p:spPr>
              <a:xfrm flipH="1">
                <a:off x="18018" y="152410"/>
                <a:ext cx="1997899" cy="251543"/>
              </a:xfrm>
              <a:custGeom>
                <a:avLst/>
                <a:gdLst/>
                <a:ahLst/>
                <a:cxnLst/>
                <a:rect l="l" t="t" r="r" b="b"/>
                <a:pathLst>
                  <a:path w="8022" h="1010" fill="none" extrusionOk="0">
                    <a:moveTo>
                      <a:pt x="0" y="579"/>
                    </a:moveTo>
                    <a:cubicBezTo>
                      <a:pt x="785" y="163"/>
                      <a:pt x="1703" y="0"/>
                      <a:pt x="2582" y="134"/>
                    </a:cubicBezTo>
                    <a:cubicBezTo>
                      <a:pt x="3604" y="287"/>
                      <a:pt x="4548" y="820"/>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flipH="1">
                <a:off x="8152227" y="4784436"/>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6"/>
            <p:cNvSpPr/>
            <p:nvPr/>
          </p:nvSpPr>
          <p:spPr>
            <a:xfrm flipH="1">
              <a:off x="8748814" y="223174"/>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6"/>
            <p:cNvGrpSpPr/>
            <p:nvPr/>
          </p:nvGrpSpPr>
          <p:grpSpPr>
            <a:xfrm>
              <a:off x="-2028393" y="2567675"/>
              <a:ext cx="5794081" cy="6275394"/>
              <a:chOff x="-2028393" y="2567675"/>
              <a:chExt cx="5794081" cy="6275394"/>
            </a:xfrm>
          </p:grpSpPr>
          <p:sp>
            <p:nvSpPr>
              <p:cNvPr id="69" name="Google Shape;69;p6"/>
              <p:cNvSpPr/>
              <p:nvPr/>
            </p:nvSpPr>
            <p:spPr>
              <a:xfrm rot="-6450876" flipH="1">
                <a:off x="-1720775" y="3484664"/>
                <a:ext cx="5178845" cy="4441416"/>
              </a:xfrm>
              <a:custGeom>
                <a:avLst/>
                <a:gdLst/>
                <a:ahLst/>
                <a:cxnLst/>
                <a:rect l="l" t="t" r="r" b="b"/>
                <a:pathLst>
                  <a:path w="32902" h="28217" extrusionOk="0">
                    <a:moveTo>
                      <a:pt x="8162" y="1"/>
                    </a:moveTo>
                    <a:cubicBezTo>
                      <a:pt x="6806" y="1"/>
                      <a:pt x="5518" y="753"/>
                      <a:pt x="4877" y="2023"/>
                    </a:cubicBezTo>
                    <a:lnTo>
                      <a:pt x="1257" y="9213"/>
                    </a:lnTo>
                    <a:cubicBezTo>
                      <a:pt x="0" y="11708"/>
                      <a:pt x="1867" y="14546"/>
                      <a:pt x="4517" y="14546"/>
                    </a:cubicBezTo>
                    <a:cubicBezTo>
                      <a:pt x="4716" y="14546"/>
                      <a:pt x="4920" y="14530"/>
                      <a:pt x="5127" y="14497"/>
                    </a:cubicBezTo>
                    <a:lnTo>
                      <a:pt x="7282" y="14145"/>
                    </a:lnTo>
                    <a:cubicBezTo>
                      <a:pt x="7479" y="14113"/>
                      <a:pt x="7675" y="14098"/>
                      <a:pt x="7869" y="14098"/>
                    </a:cubicBezTo>
                    <a:cubicBezTo>
                      <a:pt x="9350" y="14098"/>
                      <a:pt x="10713" y="14994"/>
                      <a:pt x="11280" y="16401"/>
                    </a:cubicBezTo>
                    <a:lnTo>
                      <a:pt x="15108" y="25913"/>
                    </a:lnTo>
                    <a:cubicBezTo>
                      <a:pt x="15678" y="27333"/>
                      <a:pt x="17050" y="28217"/>
                      <a:pt x="18515" y="28217"/>
                    </a:cubicBezTo>
                    <a:cubicBezTo>
                      <a:pt x="18850" y="28217"/>
                      <a:pt x="19189" y="28171"/>
                      <a:pt x="19525" y="28074"/>
                    </a:cubicBezTo>
                    <a:lnTo>
                      <a:pt x="29962" y="25089"/>
                    </a:lnTo>
                    <a:cubicBezTo>
                      <a:pt x="31775" y="24572"/>
                      <a:pt x="32901" y="22768"/>
                      <a:pt x="32569" y="20913"/>
                    </a:cubicBezTo>
                    <a:lnTo>
                      <a:pt x="30518" y="9415"/>
                    </a:lnTo>
                    <a:cubicBezTo>
                      <a:pt x="30284" y="8097"/>
                      <a:pt x="29353" y="7013"/>
                      <a:pt x="28087" y="6580"/>
                    </a:cubicBezTo>
                    <a:lnTo>
                      <a:pt x="9346" y="196"/>
                    </a:lnTo>
                    <a:cubicBezTo>
                      <a:pt x="8955" y="64"/>
                      <a:pt x="8556" y="1"/>
                      <a:pt x="8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4653977" flipH="1">
                <a:off x="-879827" y="4244022"/>
                <a:ext cx="2204697" cy="2126925"/>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7"/>
          <p:cNvSpPr txBox="1">
            <a:spLocks noGrp="1"/>
          </p:cNvSpPr>
          <p:nvPr>
            <p:ph type="subTitle" idx="1"/>
          </p:nvPr>
        </p:nvSpPr>
        <p:spPr>
          <a:xfrm>
            <a:off x="713450" y="1753475"/>
            <a:ext cx="4294800" cy="2100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3" name="Google Shape;73;p7"/>
          <p:cNvSpPr txBox="1">
            <a:spLocks noGrp="1"/>
          </p:cNvSpPr>
          <p:nvPr>
            <p:ph type="title"/>
          </p:nvPr>
        </p:nvSpPr>
        <p:spPr>
          <a:xfrm>
            <a:off x="713441" y="51667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Google Shape;74;p7"/>
          <p:cNvSpPr>
            <a:spLocks noGrp="1"/>
          </p:cNvSpPr>
          <p:nvPr>
            <p:ph type="pic" idx="2"/>
          </p:nvPr>
        </p:nvSpPr>
        <p:spPr>
          <a:xfrm>
            <a:off x="5643775" y="0"/>
            <a:ext cx="3500100" cy="5143500"/>
          </a:xfrm>
          <a:prstGeom prst="rect">
            <a:avLst/>
          </a:prstGeom>
          <a:noFill/>
          <a:ln>
            <a:noFill/>
          </a:ln>
        </p:spPr>
      </p:sp>
      <p:grpSp>
        <p:nvGrpSpPr>
          <p:cNvPr id="75" name="Google Shape;75;p7"/>
          <p:cNvGrpSpPr/>
          <p:nvPr/>
        </p:nvGrpSpPr>
        <p:grpSpPr>
          <a:xfrm>
            <a:off x="-3677202" y="267649"/>
            <a:ext cx="7802330" cy="9479188"/>
            <a:chOff x="-3677202" y="267649"/>
            <a:chExt cx="7802330" cy="9479188"/>
          </a:xfrm>
        </p:grpSpPr>
        <p:grpSp>
          <p:nvGrpSpPr>
            <p:cNvPr id="76" name="Google Shape;76;p7"/>
            <p:cNvGrpSpPr/>
            <p:nvPr/>
          </p:nvGrpSpPr>
          <p:grpSpPr>
            <a:xfrm>
              <a:off x="-3677202" y="2081933"/>
              <a:ext cx="7802330" cy="7664904"/>
              <a:chOff x="-3677202" y="2081933"/>
              <a:chExt cx="7802330" cy="7664904"/>
            </a:xfrm>
          </p:grpSpPr>
          <p:grpSp>
            <p:nvGrpSpPr>
              <p:cNvPr id="77" name="Google Shape;77;p7"/>
              <p:cNvGrpSpPr/>
              <p:nvPr/>
            </p:nvGrpSpPr>
            <p:grpSpPr>
              <a:xfrm>
                <a:off x="-3677202" y="2081933"/>
                <a:ext cx="7802330" cy="7664904"/>
                <a:chOff x="-3677202" y="2081933"/>
                <a:chExt cx="7802330" cy="7664904"/>
              </a:xfrm>
            </p:grpSpPr>
            <p:sp>
              <p:nvSpPr>
                <p:cNvPr id="78" name="Google Shape;78;p7"/>
                <p:cNvSpPr/>
                <p:nvPr/>
              </p:nvSpPr>
              <p:spPr>
                <a:xfrm rot="-2980641">
                  <a:off x="-2221498" y="2873081"/>
                  <a:ext cx="4890923" cy="6082607"/>
                </a:xfrm>
                <a:custGeom>
                  <a:avLst/>
                  <a:gdLst/>
                  <a:ahLst/>
                  <a:cxnLst/>
                  <a:rect l="l" t="t" r="r" b="b"/>
                  <a:pathLst>
                    <a:path w="36548" h="45453" extrusionOk="0">
                      <a:moveTo>
                        <a:pt x="22658" y="1"/>
                      </a:moveTo>
                      <a:cubicBezTo>
                        <a:pt x="21878" y="1"/>
                        <a:pt x="21097" y="215"/>
                        <a:pt x="20408" y="645"/>
                      </a:cubicBezTo>
                      <a:lnTo>
                        <a:pt x="2692" y="11690"/>
                      </a:lnTo>
                      <a:cubicBezTo>
                        <a:pt x="371" y="13135"/>
                        <a:pt x="0" y="16364"/>
                        <a:pt x="1934" y="18301"/>
                      </a:cubicBezTo>
                      <a:lnTo>
                        <a:pt x="8724" y="25091"/>
                      </a:lnTo>
                      <a:cubicBezTo>
                        <a:pt x="9808" y="26179"/>
                        <a:pt x="10222" y="27764"/>
                        <a:pt x="9808" y="29242"/>
                      </a:cubicBezTo>
                      <a:lnTo>
                        <a:pt x="6788" y="40049"/>
                      </a:lnTo>
                      <a:cubicBezTo>
                        <a:pt x="5992" y="42893"/>
                        <a:pt x="8214" y="45452"/>
                        <a:pt x="10867" y="45452"/>
                      </a:cubicBezTo>
                      <a:cubicBezTo>
                        <a:pt x="11415" y="45452"/>
                        <a:pt x="11981" y="45343"/>
                        <a:pt x="12543" y="45105"/>
                      </a:cubicBezTo>
                      <a:lnTo>
                        <a:pt x="33250" y="36306"/>
                      </a:lnTo>
                      <a:cubicBezTo>
                        <a:pt x="35603" y="35306"/>
                        <a:pt x="36547" y="32474"/>
                        <a:pt x="35265" y="30264"/>
                      </a:cubicBezTo>
                      <a:lnTo>
                        <a:pt x="29669" y="20606"/>
                      </a:lnTo>
                      <a:cubicBezTo>
                        <a:pt x="28969" y="19401"/>
                        <a:pt x="28907" y="17933"/>
                        <a:pt x="29496" y="16673"/>
                      </a:cubicBezTo>
                      <a:lnTo>
                        <a:pt x="32553" y="10150"/>
                      </a:lnTo>
                      <a:cubicBezTo>
                        <a:pt x="33438" y="8259"/>
                        <a:pt x="32817" y="6003"/>
                        <a:pt x="31088" y="4828"/>
                      </a:cubicBezTo>
                      <a:lnTo>
                        <a:pt x="25040" y="733"/>
                      </a:lnTo>
                      <a:cubicBezTo>
                        <a:pt x="24322" y="245"/>
                        <a:pt x="23490" y="1"/>
                        <a:pt x="22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rot="4458764" flipH="1">
                  <a:off x="-1159897" y="3657442"/>
                  <a:ext cx="2204910" cy="2127131"/>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7"/>
              <p:cNvSpPr/>
              <p:nvPr/>
            </p:nvSpPr>
            <p:spPr>
              <a:xfrm>
                <a:off x="65748" y="3525776"/>
                <a:ext cx="112402" cy="109997"/>
              </a:xfrm>
              <a:custGeom>
                <a:avLst/>
                <a:gdLst/>
                <a:ahLst/>
                <a:cxnLst/>
                <a:rect l="l" t="t" r="r" b="b"/>
                <a:pathLst>
                  <a:path w="656" h="642" extrusionOk="0">
                    <a:moveTo>
                      <a:pt x="330" y="0"/>
                    </a:moveTo>
                    <a:cubicBezTo>
                      <a:pt x="161" y="0"/>
                      <a:pt x="1" y="147"/>
                      <a:pt x="8" y="319"/>
                    </a:cubicBezTo>
                    <a:cubicBezTo>
                      <a:pt x="17" y="495"/>
                      <a:pt x="147" y="641"/>
                      <a:pt x="330" y="641"/>
                    </a:cubicBezTo>
                    <a:cubicBezTo>
                      <a:pt x="496" y="641"/>
                      <a:pt x="655" y="492"/>
                      <a:pt x="649" y="319"/>
                    </a:cubicBezTo>
                    <a:cubicBezTo>
                      <a:pt x="642" y="147"/>
                      <a:pt x="509" y="0"/>
                      <a:pt x="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7"/>
            <p:cNvSpPr/>
            <p:nvPr/>
          </p:nvSpPr>
          <p:spPr>
            <a:xfrm>
              <a:off x="271489" y="26764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4" name="Google Shape;84;p8"/>
          <p:cNvSpPr/>
          <p:nvPr/>
        </p:nvSpPr>
        <p:spPr>
          <a:xfrm flipH="1">
            <a:off x="7299146" y="4529836"/>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2586982" y="130385"/>
            <a:ext cx="11783748" cy="6986652"/>
            <a:chOff x="-2586982" y="130385"/>
            <a:chExt cx="11783748" cy="6986652"/>
          </a:xfrm>
        </p:grpSpPr>
        <p:grpSp>
          <p:nvGrpSpPr>
            <p:cNvPr id="86" name="Google Shape;86;p8"/>
            <p:cNvGrpSpPr/>
            <p:nvPr/>
          </p:nvGrpSpPr>
          <p:grpSpPr>
            <a:xfrm flipH="1">
              <a:off x="-2586982" y="819592"/>
              <a:ext cx="5823827" cy="6297446"/>
              <a:chOff x="4863157" y="-340508"/>
              <a:chExt cx="5823827" cy="6297446"/>
            </a:xfrm>
          </p:grpSpPr>
          <p:sp>
            <p:nvSpPr>
              <p:cNvPr id="87" name="Google Shape;87;p8"/>
              <p:cNvSpPr/>
              <p:nvPr/>
            </p:nvSpPr>
            <p:spPr>
              <a:xfrm rot="4320580">
                <a:off x="5185631" y="587492"/>
                <a:ext cx="5178879" cy="4441445"/>
              </a:xfrm>
              <a:custGeom>
                <a:avLst/>
                <a:gdLst/>
                <a:ahLst/>
                <a:cxnLst/>
                <a:rect l="l" t="t" r="r" b="b"/>
                <a:pathLst>
                  <a:path w="32902" h="28217" extrusionOk="0">
                    <a:moveTo>
                      <a:pt x="8162" y="1"/>
                    </a:moveTo>
                    <a:cubicBezTo>
                      <a:pt x="6806" y="1"/>
                      <a:pt x="5518" y="753"/>
                      <a:pt x="4877" y="2023"/>
                    </a:cubicBezTo>
                    <a:lnTo>
                      <a:pt x="1257" y="9213"/>
                    </a:lnTo>
                    <a:cubicBezTo>
                      <a:pt x="0" y="11708"/>
                      <a:pt x="1867" y="14546"/>
                      <a:pt x="4517" y="14546"/>
                    </a:cubicBezTo>
                    <a:cubicBezTo>
                      <a:pt x="4716" y="14546"/>
                      <a:pt x="4920" y="14530"/>
                      <a:pt x="5127" y="14497"/>
                    </a:cubicBezTo>
                    <a:lnTo>
                      <a:pt x="7282" y="14145"/>
                    </a:lnTo>
                    <a:cubicBezTo>
                      <a:pt x="7479" y="14113"/>
                      <a:pt x="7675" y="14098"/>
                      <a:pt x="7869" y="14098"/>
                    </a:cubicBezTo>
                    <a:cubicBezTo>
                      <a:pt x="9350" y="14098"/>
                      <a:pt x="10713" y="14994"/>
                      <a:pt x="11280" y="16401"/>
                    </a:cubicBezTo>
                    <a:lnTo>
                      <a:pt x="15108" y="25913"/>
                    </a:lnTo>
                    <a:cubicBezTo>
                      <a:pt x="15678" y="27333"/>
                      <a:pt x="17050" y="28217"/>
                      <a:pt x="18515" y="28217"/>
                    </a:cubicBezTo>
                    <a:cubicBezTo>
                      <a:pt x="18850" y="28217"/>
                      <a:pt x="19189" y="28171"/>
                      <a:pt x="19525" y="28074"/>
                    </a:cubicBezTo>
                    <a:lnTo>
                      <a:pt x="29962" y="25089"/>
                    </a:lnTo>
                    <a:cubicBezTo>
                      <a:pt x="31775" y="24572"/>
                      <a:pt x="32901" y="22768"/>
                      <a:pt x="32569" y="20913"/>
                    </a:cubicBezTo>
                    <a:lnTo>
                      <a:pt x="30518" y="9415"/>
                    </a:lnTo>
                    <a:cubicBezTo>
                      <a:pt x="30284" y="8097"/>
                      <a:pt x="29353" y="7013"/>
                      <a:pt x="28087" y="6580"/>
                    </a:cubicBezTo>
                    <a:lnTo>
                      <a:pt x="9346" y="196"/>
                    </a:lnTo>
                    <a:cubicBezTo>
                      <a:pt x="8955" y="64"/>
                      <a:pt x="8556" y="1"/>
                      <a:pt x="8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7125338" y="2123938"/>
                <a:ext cx="2204800" cy="2127025"/>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01189" y="130385"/>
              <a:ext cx="9697955" cy="5132223"/>
              <a:chOff x="-501189" y="130385"/>
              <a:chExt cx="9697955" cy="5132223"/>
            </a:xfrm>
          </p:grpSpPr>
          <p:sp>
            <p:nvSpPr>
              <p:cNvPr id="90" name="Google Shape;90;p8"/>
              <p:cNvSpPr/>
              <p:nvPr/>
            </p:nvSpPr>
            <p:spPr>
              <a:xfrm flipH="1">
                <a:off x="-501189" y="130385"/>
                <a:ext cx="1997899" cy="251543"/>
              </a:xfrm>
              <a:custGeom>
                <a:avLst/>
                <a:gdLst/>
                <a:ahLst/>
                <a:cxnLst/>
                <a:rect l="l" t="t" r="r" b="b"/>
                <a:pathLst>
                  <a:path w="8022" h="1010" fill="none" extrusionOk="0">
                    <a:moveTo>
                      <a:pt x="0" y="579"/>
                    </a:moveTo>
                    <a:cubicBezTo>
                      <a:pt x="785" y="163"/>
                      <a:pt x="1703" y="0"/>
                      <a:pt x="2582" y="134"/>
                    </a:cubicBezTo>
                    <a:cubicBezTo>
                      <a:pt x="3604" y="287"/>
                      <a:pt x="4548" y="820"/>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8"/>
              <p:cNvGrpSpPr/>
              <p:nvPr/>
            </p:nvGrpSpPr>
            <p:grpSpPr>
              <a:xfrm flipH="1">
                <a:off x="1618932" y="1078127"/>
                <a:ext cx="7577834" cy="4184481"/>
                <a:chOff x="-1084539" y="1078127"/>
                <a:chExt cx="7577834" cy="4184481"/>
              </a:xfrm>
            </p:grpSpPr>
            <p:sp>
              <p:nvSpPr>
                <p:cNvPr id="92" name="Google Shape;92;p8"/>
                <p:cNvSpPr/>
                <p:nvPr/>
              </p:nvSpPr>
              <p:spPr>
                <a:xfrm flipH="1">
                  <a:off x="-1084539" y="1078127"/>
                  <a:ext cx="523917" cy="628510"/>
                </a:xfrm>
                <a:custGeom>
                  <a:avLst/>
                  <a:gdLst/>
                  <a:ahLst/>
                  <a:cxnLst/>
                  <a:rect l="l" t="t" r="r" b="b"/>
                  <a:pathLst>
                    <a:path w="6597" h="7914" fill="none" extrusionOk="0">
                      <a:moveTo>
                        <a:pt x="4135" y="0"/>
                      </a:moveTo>
                      <a:cubicBezTo>
                        <a:pt x="6004" y="1143"/>
                        <a:pt x="6596" y="3581"/>
                        <a:pt x="5453" y="5453"/>
                      </a:cubicBezTo>
                      <a:cubicBezTo>
                        <a:pt x="4311" y="7321"/>
                        <a:pt x="1873" y="7914"/>
                        <a:pt x="1" y="6771"/>
                      </a:cubicBezTo>
                    </a:path>
                  </a:pathLst>
                </a:custGeom>
                <a:noFill/>
                <a:ln w="9525" cap="flat"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8"/>
                <p:cNvGrpSpPr/>
                <p:nvPr/>
              </p:nvGrpSpPr>
              <p:grpSpPr>
                <a:xfrm>
                  <a:off x="2855569" y="1519699"/>
                  <a:ext cx="3637726" cy="3742909"/>
                  <a:chOff x="2855569" y="1519699"/>
                  <a:chExt cx="3637726" cy="3742909"/>
                </a:xfrm>
              </p:grpSpPr>
              <p:sp>
                <p:nvSpPr>
                  <p:cNvPr id="94" name="Google Shape;94;p8"/>
                  <p:cNvSpPr/>
                  <p:nvPr/>
                </p:nvSpPr>
                <p:spPr>
                  <a:xfrm>
                    <a:off x="2855569" y="5004589"/>
                    <a:ext cx="258018" cy="258018"/>
                  </a:xfrm>
                  <a:custGeom>
                    <a:avLst/>
                    <a:gdLst/>
                    <a:ahLst/>
                    <a:cxnLst/>
                    <a:rect l="l" t="t" r="r" b="b"/>
                    <a:pathLst>
                      <a:path w="1036" h="1036" fill="none" extrusionOk="0">
                        <a:moveTo>
                          <a:pt x="518" y="1"/>
                        </a:moveTo>
                        <a:lnTo>
                          <a:pt x="1035" y="518"/>
                        </a:lnTo>
                        <a:lnTo>
                          <a:pt x="518" y="1036"/>
                        </a:lnTo>
                        <a:lnTo>
                          <a:pt x="0" y="518"/>
                        </a:lnTo>
                        <a:close/>
                      </a:path>
                    </a:pathLst>
                  </a:custGeom>
                  <a:noFill/>
                  <a:ln w="9525" cap="flat"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381064" y="151969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sp>
        <p:nvSpPr>
          <p:cNvPr id="97" name="Google Shape;97;p9"/>
          <p:cNvSpPr txBox="1">
            <a:spLocks noGrp="1"/>
          </p:cNvSpPr>
          <p:nvPr>
            <p:ph type="title"/>
          </p:nvPr>
        </p:nvSpPr>
        <p:spPr>
          <a:xfrm>
            <a:off x="713375" y="1189100"/>
            <a:ext cx="77175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98" name="Google Shape;9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9" name="Google Shape;99;p9"/>
          <p:cNvGrpSpPr/>
          <p:nvPr/>
        </p:nvGrpSpPr>
        <p:grpSpPr>
          <a:xfrm>
            <a:off x="-236993" y="102174"/>
            <a:ext cx="11460719" cy="6472745"/>
            <a:chOff x="-395743" y="254574"/>
            <a:chExt cx="11460719" cy="6472745"/>
          </a:xfrm>
        </p:grpSpPr>
        <p:grpSp>
          <p:nvGrpSpPr>
            <p:cNvPr id="100" name="Google Shape;100;p9"/>
            <p:cNvGrpSpPr/>
            <p:nvPr/>
          </p:nvGrpSpPr>
          <p:grpSpPr>
            <a:xfrm>
              <a:off x="5270896" y="451925"/>
              <a:ext cx="5794081" cy="6275394"/>
              <a:chOff x="5270896" y="451925"/>
              <a:chExt cx="5794081" cy="6275394"/>
            </a:xfrm>
          </p:grpSpPr>
          <p:sp>
            <p:nvSpPr>
              <p:cNvPr id="101" name="Google Shape;101;p9"/>
              <p:cNvSpPr/>
              <p:nvPr/>
            </p:nvSpPr>
            <p:spPr>
              <a:xfrm rot="6450876">
                <a:off x="5578514" y="1368914"/>
                <a:ext cx="5178845" cy="4441416"/>
              </a:xfrm>
              <a:custGeom>
                <a:avLst/>
                <a:gdLst/>
                <a:ahLst/>
                <a:cxnLst/>
                <a:rect l="l" t="t" r="r" b="b"/>
                <a:pathLst>
                  <a:path w="32902" h="28217" extrusionOk="0">
                    <a:moveTo>
                      <a:pt x="8162" y="1"/>
                    </a:moveTo>
                    <a:cubicBezTo>
                      <a:pt x="6806" y="1"/>
                      <a:pt x="5518" y="753"/>
                      <a:pt x="4877" y="2023"/>
                    </a:cubicBezTo>
                    <a:lnTo>
                      <a:pt x="1257" y="9213"/>
                    </a:lnTo>
                    <a:cubicBezTo>
                      <a:pt x="0" y="11708"/>
                      <a:pt x="1867" y="14546"/>
                      <a:pt x="4517" y="14546"/>
                    </a:cubicBezTo>
                    <a:cubicBezTo>
                      <a:pt x="4716" y="14546"/>
                      <a:pt x="4920" y="14530"/>
                      <a:pt x="5127" y="14497"/>
                    </a:cubicBezTo>
                    <a:lnTo>
                      <a:pt x="7282" y="14145"/>
                    </a:lnTo>
                    <a:cubicBezTo>
                      <a:pt x="7479" y="14113"/>
                      <a:pt x="7675" y="14098"/>
                      <a:pt x="7869" y="14098"/>
                    </a:cubicBezTo>
                    <a:cubicBezTo>
                      <a:pt x="9350" y="14098"/>
                      <a:pt x="10713" y="14994"/>
                      <a:pt x="11280" y="16401"/>
                    </a:cubicBezTo>
                    <a:lnTo>
                      <a:pt x="15108" y="25913"/>
                    </a:lnTo>
                    <a:cubicBezTo>
                      <a:pt x="15678" y="27333"/>
                      <a:pt x="17050" y="28217"/>
                      <a:pt x="18515" y="28217"/>
                    </a:cubicBezTo>
                    <a:cubicBezTo>
                      <a:pt x="18850" y="28217"/>
                      <a:pt x="19189" y="28171"/>
                      <a:pt x="19525" y="28074"/>
                    </a:cubicBezTo>
                    <a:lnTo>
                      <a:pt x="29962" y="25089"/>
                    </a:lnTo>
                    <a:cubicBezTo>
                      <a:pt x="31775" y="24572"/>
                      <a:pt x="32901" y="22768"/>
                      <a:pt x="32569" y="20913"/>
                    </a:cubicBezTo>
                    <a:lnTo>
                      <a:pt x="30518" y="9415"/>
                    </a:lnTo>
                    <a:cubicBezTo>
                      <a:pt x="30284" y="8097"/>
                      <a:pt x="29353" y="7013"/>
                      <a:pt x="28087" y="6580"/>
                    </a:cubicBezTo>
                    <a:lnTo>
                      <a:pt x="9346" y="196"/>
                    </a:lnTo>
                    <a:cubicBezTo>
                      <a:pt x="8955" y="64"/>
                      <a:pt x="8556" y="1"/>
                      <a:pt x="8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rot="4653977">
                <a:off x="7635077" y="3334785"/>
                <a:ext cx="2204697" cy="2126925"/>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9"/>
            <p:cNvGrpSpPr/>
            <p:nvPr/>
          </p:nvGrpSpPr>
          <p:grpSpPr>
            <a:xfrm>
              <a:off x="-395743" y="254574"/>
              <a:ext cx="10009984" cy="4781406"/>
              <a:chOff x="-395743" y="254574"/>
              <a:chExt cx="10009984" cy="4781406"/>
            </a:xfrm>
          </p:grpSpPr>
          <p:sp>
            <p:nvSpPr>
              <p:cNvPr id="104" name="Google Shape;104;p9"/>
              <p:cNvSpPr/>
              <p:nvPr/>
            </p:nvSpPr>
            <p:spPr>
              <a:xfrm>
                <a:off x="294276" y="254574"/>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9"/>
              <p:cNvGrpSpPr/>
              <p:nvPr/>
            </p:nvGrpSpPr>
            <p:grpSpPr>
              <a:xfrm>
                <a:off x="-395743" y="254585"/>
                <a:ext cx="10009984" cy="4781395"/>
                <a:chOff x="-395743" y="254585"/>
                <a:chExt cx="10009984" cy="4781395"/>
              </a:xfrm>
            </p:grpSpPr>
            <p:sp>
              <p:nvSpPr>
                <p:cNvPr id="106" name="Google Shape;106;p9"/>
                <p:cNvSpPr/>
                <p:nvPr/>
              </p:nvSpPr>
              <p:spPr>
                <a:xfrm>
                  <a:off x="7616342" y="254585"/>
                  <a:ext cx="1997899" cy="251543"/>
                </a:xfrm>
                <a:custGeom>
                  <a:avLst/>
                  <a:gdLst/>
                  <a:ahLst/>
                  <a:cxnLst/>
                  <a:rect l="l" t="t" r="r" b="b"/>
                  <a:pathLst>
                    <a:path w="8022" h="1010" fill="none" extrusionOk="0">
                      <a:moveTo>
                        <a:pt x="0" y="579"/>
                      </a:moveTo>
                      <a:cubicBezTo>
                        <a:pt x="785" y="163"/>
                        <a:pt x="1703" y="0"/>
                        <a:pt x="2582" y="134"/>
                      </a:cubicBezTo>
                      <a:cubicBezTo>
                        <a:pt x="3604" y="287"/>
                        <a:pt x="4548" y="820"/>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395743" y="4784436"/>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8"/>
        <p:cNvGrpSpPr/>
        <p:nvPr/>
      </p:nvGrpSpPr>
      <p:grpSpPr>
        <a:xfrm>
          <a:off x="0" y="0"/>
          <a:ext cx="0" cy="0"/>
          <a:chOff x="0" y="0"/>
          <a:chExt cx="0" cy="0"/>
        </a:xfrm>
      </p:grpSpPr>
      <p:sp>
        <p:nvSpPr>
          <p:cNvPr id="109" name="Google Shape;109;p10"/>
          <p:cNvSpPr>
            <a:spLocks noGrp="1"/>
          </p:cNvSpPr>
          <p:nvPr>
            <p:ph type="pic" idx="2"/>
          </p:nvPr>
        </p:nvSpPr>
        <p:spPr>
          <a:xfrm>
            <a:off x="0" y="0"/>
            <a:ext cx="9144000" cy="5143500"/>
          </a:xfrm>
          <a:prstGeom prst="rect">
            <a:avLst/>
          </a:prstGeom>
          <a:noFill/>
          <a:ln>
            <a:noFill/>
          </a:ln>
        </p:spPr>
      </p:sp>
      <p:sp>
        <p:nvSpPr>
          <p:cNvPr id="110" name="Google Shape;110;p10"/>
          <p:cNvSpPr txBox="1">
            <a:spLocks noGrp="1"/>
          </p:cNvSpPr>
          <p:nvPr>
            <p:ph type="title"/>
          </p:nvPr>
        </p:nvSpPr>
        <p:spPr>
          <a:xfrm>
            <a:off x="720000" y="4014450"/>
            <a:ext cx="7704000" cy="572700"/>
          </a:xfrm>
          <a:prstGeom prst="rect">
            <a:avLst/>
          </a:prstGeom>
          <a:solidFill>
            <a:schemeClr val="accent4"/>
          </a:solidFill>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1"/>
        <p:cNvGrpSpPr/>
        <p:nvPr/>
      </p:nvGrpSpPr>
      <p:grpSpPr>
        <a:xfrm>
          <a:off x="0" y="0"/>
          <a:ext cx="0" cy="0"/>
          <a:chOff x="0" y="0"/>
          <a:chExt cx="0" cy="0"/>
        </a:xfrm>
      </p:grpSpPr>
      <p:sp>
        <p:nvSpPr>
          <p:cNvPr id="112" name="Google Shape;112;p11"/>
          <p:cNvSpPr txBox="1">
            <a:spLocks noGrp="1"/>
          </p:cNvSpPr>
          <p:nvPr>
            <p:ph type="title" hasCustomPrompt="1"/>
          </p:nvPr>
        </p:nvSpPr>
        <p:spPr>
          <a:xfrm>
            <a:off x="713225" y="903600"/>
            <a:ext cx="5357100" cy="8445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9600"/>
              <a:buNone/>
              <a:defRPr sz="3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713225" y="1748150"/>
            <a:ext cx="3779400" cy="684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4" name="Google Shape;114;p11"/>
          <p:cNvGrpSpPr/>
          <p:nvPr/>
        </p:nvGrpSpPr>
        <p:grpSpPr>
          <a:xfrm>
            <a:off x="114239" y="87299"/>
            <a:ext cx="10215979" cy="6689900"/>
            <a:chOff x="114239" y="87299"/>
            <a:chExt cx="10215979" cy="6689900"/>
          </a:xfrm>
        </p:grpSpPr>
        <p:grpSp>
          <p:nvGrpSpPr>
            <p:cNvPr id="115" name="Google Shape;115;p11"/>
            <p:cNvGrpSpPr/>
            <p:nvPr/>
          </p:nvGrpSpPr>
          <p:grpSpPr>
            <a:xfrm>
              <a:off x="4178237" y="1146659"/>
              <a:ext cx="6151981" cy="5630540"/>
              <a:chOff x="4178237" y="1146659"/>
              <a:chExt cx="6151981" cy="5630540"/>
            </a:xfrm>
          </p:grpSpPr>
          <p:sp>
            <p:nvSpPr>
              <p:cNvPr id="116" name="Google Shape;116;p11"/>
              <p:cNvSpPr/>
              <p:nvPr/>
            </p:nvSpPr>
            <p:spPr>
              <a:xfrm rot="-9899979" flipH="1">
                <a:off x="4664780" y="1741199"/>
                <a:ext cx="5178895" cy="4441459"/>
              </a:xfrm>
              <a:custGeom>
                <a:avLst/>
                <a:gdLst/>
                <a:ahLst/>
                <a:cxnLst/>
                <a:rect l="l" t="t" r="r" b="b"/>
                <a:pathLst>
                  <a:path w="32902" h="28217" extrusionOk="0">
                    <a:moveTo>
                      <a:pt x="8162" y="1"/>
                    </a:moveTo>
                    <a:cubicBezTo>
                      <a:pt x="6806" y="1"/>
                      <a:pt x="5518" y="753"/>
                      <a:pt x="4877" y="2023"/>
                    </a:cubicBezTo>
                    <a:lnTo>
                      <a:pt x="1257" y="9213"/>
                    </a:lnTo>
                    <a:cubicBezTo>
                      <a:pt x="0" y="11708"/>
                      <a:pt x="1867" y="14546"/>
                      <a:pt x="4517" y="14546"/>
                    </a:cubicBezTo>
                    <a:cubicBezTo>
                      <a:pt x="4716" y="14546"/>
                      <a:pt x="4920" y="14530"/>
                      <a:pt x="5127" y="14497"/>
                    </a:cubicBezTo>
                    <a:lnTo>
                      <a:pt x="7282" y="14145"/>
                    </a:lnTo>
                    <a:cubicBezTo>
                      <a:pt x="7479" y="14113"/>
                      <a:pt x="7675" y="14098"/>
                      <a:pt x="7869" y="14098"/>
                    </a:cubicBezTo>
                    <a:cubicBezTo>
                      <a:pt x="9350" y="14098"/>
                      <a:pt x="10713" y="14994"/>
                      <a:pt x="11280" y="16401"/>
                    </a:cubicBezTo>
                    <a:lnTo>
                      <a:pt x="15108" y="25913"/>
                    </a:lnTo>
                    <a:cubicBezTo>
                      <a:pt x="15678" y="27333"/>
                      <a:pt x="17050" y="28217"/>
                      <a:pt x="18515" y="28217"/>
                    </a:cubicBezTo>
                    <a:cubicBezTo>
                      <a:pt x="18850" y="28217"/>
                      <a:pt x="19189" y="28171"/>
                      <a:pt x="19525" y="28074"/>
                    </a:cubicBezTo>
                    <a:lnTo>
                      <a:pt x="29962" y="25089"/>
                    </a:lnTo>
                    <a:cubicBezTo>
                      <a:pt x="31775" y="24572"/>
                      <a:pt x="32901" y="22768"/>
                      <a:pt x="32569" y="20913"/>
                    </a:cubicBezTo>
                    <a:lnTo>
                      <a:pt x="30518" y="9415"/>
                    </a:lnTo>
                    <a:cubicBezTo>
                      <a:pt x="30284" y="8097"/>
                      <a:pt x="29353" y="7013"/>
                      <a:pt x="28087" y="6580"/>
                    </a:cubicBezTo>
                    <a:lnTo>
                      <a:pt x="9346" y="196"/>
                    </a:lnTo>
                    <a:cubicBezTo>
                      <a:pt x="8955" y="64"/>
                      <a:pt x="8556" y="1"/>
                      <a:pt x="8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780588" y="3239625"/>
                <a:ext cx="2204800" cy="2127025"/>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1"/>
            <p:cNvGrpSpPr/>
            <p:nvPr/>
          </p:nvGrpSpPr>
          <p:grpSpPr>
            <a:xfrm>
              <a:off x="114239" y="87299"/>
              <a:ext cx="9029752" cy="4830963"/>
              <a:chOff x="114239" y="87299"/>
              <a:chExt cx="9029752" cy="4830963"/>
            </a:xfrm>
          </p:grpSpPr>
          <p:sp>
            <p:nvSpPr>
              <p:cNvPr id="119" name="Google Shape;119;p11"/>
              <p:cNvSpPr/>
              <p:nvPr/>
            </p:nvSpPr>
            <p:spPr>
              <a:xfrm flipH="1">
                <a:off x="502961" y="4289752"/>
                <a:ext cx="523917" cy="628510"/>
              </a:xfrm>
              <a:custGeom>
                <a:avLst/>
                <a:gdLst/>
                <a:ahLst/>
                <a:cxnLst/>
                <a:rect l="l" t="t" r="r" b="b"/>
                <a:pathLst>
                  <a:path w="6597" h="7914" fill="none" extrusionOk="0">
                    <a:moveTo>
                      <a:pt x="4135" y="0"/>
                    </a:moveTo>
                    <a:cubicBezTo>
                      <a:pt x="6004" y="1143"/>
                      <a:pt x="6596" y="3581"/>
                      <a:pt x="5453" y="5453"/>
                    </a:cubicBezTo>
                    <a:cubicBezTo>
                      <a:pt x="4311" y="7321"/>
                      <a:pt x="1873" y="7914"/>
                      <a:pt x="1" y="6771"/>
                    </a:cubicBezTo>
                  </a:path>
                </a:pathLst>
              </a:custGeom>
              <a:noFill/>
              <a:ln w="9525" cap="flat"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7146092" y="158960"/>
                <a:ext cx="1997899" cy="251543"/>
              </a:xfrm>
              <a:custGeom>
                <a:avLst/>
                <a:gdLst/>
                <a:ahLst/>
                <a:cxnLst/>
                <a:rect l="l" t="t" r="r" b="b"/>
                <a:pathLst>
                  <a:path w="8022" h="1010" fill="none" extrusionOk="0">
                    <a:moveTo>
                      <a:pt x="0" y="579"/>
                    </a:moveTo>
                    <a:cubicBezTo>
                      <a:pt x="785" y="163"/>
                      <a:pt x="1703" y="0"/>
                      <a:pt x="2582" y="134"/>
                    </a:cubicBezTo>
                    <a:cubicBezTo>
                      <a:pt x="3604" y="287"/>
                      <a:pt x="4548" y="820"/>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584219" y="410489"/>
                <a:ext cx="258018" cy="258018"/>
              </a:xfrm>
              <a:custGeom>
                <a:avLst/>
                <a:gdLst/>
                <a:ahLst/>
                <a:cxnLst/>
                <a:rect l="l" t="t" r="r" b="b"/>
                <a:pathLst>
                  <a:path w="1036" h="1036" fill="none" extrusionOk="0">
                    <a:moveTo>
                      <a:pt x="518" y="1"/>
                    </a:moveTo>
                    <a:lnTo>
                      <a:pt x="1035" y="518"/>
                    </a:lnTo>
                    <a:lnTo>
                      <a:pt x="518" y="1036"/>
                    </a:lnTo>
                    <a:lnTo>
                      <a:pt x="0" y="518"/>
                    </a:lnTo>
                    <a:close/>
                  </a:path>
                </a:pathLst>
              </a:custGeom>
              <a:noFill/>
              <a:ln w="9525" cap="flat"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14239" y="8729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marL="914400" lvl="1" indent="-30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marL="1371600" lvl="2" indent="-30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marL="1828800" lvl="3" indent="-30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marL="2286000" lvl="4" indent="-30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marL="2743200" lvl="5" indent="-30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marL="3200400" lvl="6" indent="-30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marL="3657600" lvl="7" indent="-30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marL="4114800" lvl="8" indent="-30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4" r:id="rId11"/>
    <p:sldLayoutId id="2147483665" r:id="rId12"/>
    <p:sldLayoutId id="2147483666" r:id="rId13"/>
    <p:sldLayoutId id="214748366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53.svg"/></Relationships>
</file>

<file path=ppt/slides/_rels/slide23.xml.rels><?xml version="1.0" encoding="UTF-8" standalone="yes"?>
<Relationships xmlns="http://schemas.openxmlformats.org/package/2006/relationships"><Relationship Id="rId3" Type="http://schemas.openxmlformats.org/officeDocument/2006/relationships/hyperlink" Target="https://digital-farmers-front-end.onrender.com/"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27"/>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Digital Farmers: </a:t>
            </a:r>
            <a:r>
              <a:rPr lang="en" sz="3400" b="0" dirty="0"/>
              <a:t>Harvesting Insights to Tackle Leaf Disease </a:t>
            </a:r>
            <a:endParaRPr sz="3400" b="0" dirty="0"/>
          </a:p>
        </p:txBody>
      </p:sp>
      <p:grpSp>
        <p:nvGrpSpPr>
          <p:cNvPr id="289" name="Google Shape;289;p27"/>
          <p:cNvGrpSpPr/>
          <p:nvPr/>
        </p:nvGrpSpPr>
        <p:grpSpPr>
          <a:xfrm>
            <a:off x="6995401" y="1301924"/>
            <a:ext cx="371199" cy="308400"/>
            <a:chOff x="6995401" y="1301924"/>
            <a:chExt cx="371199" cy="308400"/>
          </a:xfrm>
        </p:grpSpPr>
        <p:sp>
          <p:nvSpPr>
            <p:cNvPr id="290" name="Google Shape;290;p27"/>
            <p:cNvSpPr/>
            <p:nvPr/>
          </p:nvSpPr>
          <p:spPr>
            <a:xfrm>
              <a:off x="6995401" y="1301924"/>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7254198" y="1500326"/>
              <a:ext cx="112402" cy="109997"/>
            </a:xfrm>
            <a:custGeom>
              <a:avLst/>
              <a:gdLst/>
              <a:ahLst/>
              <a:cxnLst/>
              <a:rect l="l" t="t" r="r" b="b"/>
              <a:pathLst>
                <a:path w="656" h="642" extrusionOk="0">
                  <a:moveTo>
                    <a:pt x="330" y="0"/>
                  </a:moveTo>
                  <a:cubicBezTo>
                    <a:pt x="161" y="0"/>
                    <a:pt x="1" y="147"/>
                    <a:pt x="8" y="319"/>
                  </a:cubicBezTo>
                  <a:cubicBezTo>
                    <a:pt x="17" y="495"/>
                    <a:pt x="147" y="641"/>
                    <a:pt x="330" y="641"/>
                  </a:cubicBezTo>
                  <a:cubicBezTo>
                    <a:pt x="496" y="641"/>
                    <a:pt x="655" y="492"/>
                    <a:pt x="649" y="319"/>
                  </a:cubicBezTo>
                  <a:cubicBezTo>
                    <a:pt x="642" y="147"/>
                    <a:pt x="509" y="0"/>
                    <a:pt x="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27"/>
          <p:cNvSpPr/>
          <p:nvPr/>
        </p:nvSpPr>
        <p:spPr>
          <a:xfrm>
            <a:off x="-246977" y="3175934"/>
            <a:ext cx="249" cy="249"/>
          </a:xfrm>
          <a:custGeom>
            <a:avLst/>
            <a:gdLst/>
            <a:ahLst/>
            <a:cxnLst/>
            <a:rect l="l" t="t" r="r" b="b"/>
            <a:pathLst>
              <a:path w="1" h="1" fill="none" extrusionOk="0">
                <a:moveTo>
                  <a:pt x="1" y="0"/>
                </a:moveTo>
                <a:lnTo>
                  <a:pt x="1" y="0"/>
                </a:lnTo>
                <a:close/>
              </a:path>
            </a:pathLst>
          </a:custGeom>
          <a:noFill/>
          <a:ln w="4075" cap="rnd" cmpd="sng">
            <a:solidFill>
              <a:schemeClr val="dk1"/>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713225" y="2900502"/>
            <a:ext cx="249" cy="249"/>
          </a:xfrm>
          <a:custGeom>
            <a:avLst/>
            <a:gdLst/>
            <a:ahLst/>
            <a:cxnLst/>
            <a:rect l="l" t="t" r="r" b="b"/>
            <a:pathLst>
              <a:path w="1" h="1" fill="none" extrusionOk="0">
                <a:moveTo>
                  <a:pt x="1" y="0"/>
                </a:moveTo>
                <a:lnTo>
                  <a:pt x="1" y="0"/>
                </a:lnTo>
                <a:close/>
              </a:path>
            </a:pathLst>
          </a:custGeom>
          <a:noFill/>
          <a:ln w="4075" cap="rnd" cmpd="sng">
            <a:solidFill>
              <a:srgbClr val="FFFFFF"/>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4" name="Google Shape;294;p27"/>
          <p:cNvSpPr/>
          <p:nvPr/>
        </p:nvSpPr>
        <p:spPr>
          <a:xfrm>
            <a:off x="3765876" y="4351824"/>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235267A-BCFE-A864-51FE-3774A4EF9558}"/>
              </a:ext>
            </a:extLst>
          </p:cNvPr>
          <p:cNvPicPr>
            <a:picLocks noChangeAspect="1"/>
          </p:cNvPicPr>
          <p:nvPr/>
        </p:nvPicPr>
        <p:blipFill rotWithShape="1">
          <a:blip r:embed="rId3"/>
          <a:srcRect l="-2700" t="-6393" r="51458" b="-1"/>
          <a:stretch/>
        </p:blipFill>
        <p:spPr>
          <a:xfrm flipH="1">
            <a:off x="4458377" y="959868"/>
            <a:ext cx="4685620" cy="3899640"/>
          </a:xfrm>
          <a:prstGeom prst="rect">
            <a:avLst/>
          </a:prstGeom>
        </p:spPr>
      </p:pic>
      <p:sp>
        <p:nvSpPr>
          <p:cNvPr id="4" name="Google Shape;288;p27">
            <a:extLst>
              <a:ext uri="{FF2B5EF4-FFF2-40B4-BE49-F238E27FC236}">
                <a16:creationId xmlns:a16="http://schemas.microsoft.com/office/drawing/2014/main" id="{E6DBE72F-95C2-27BB-71C9-CE9AF182F27D}"/>
              </a:ext>
            </a:extLst>
          </p:cNvPr>
          <p:cNvSpPr txBox="1">
            <a:spLocks/>
          </p:cNvSpPr>
          <p:nvPr/>
        </p:nvSpPr>
        <p:spPr>
          <a:xfrm>
            <a:off x="876917" y="3843135"/>
            <a:ext cx="3573962" cy="72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oto Sans"/>
              <a:buNone/>
              <a:defRPr sz="1600" b="0" i="0" u="none" strike="noStrike" cap="none">
                <a:solidFill>
                  <a:schemeClr val="dk1"/>
                </a:solidFill>
                <a:latin typeface="Noto Sans"/>
                <a:ea typeface="Noto Sans"/>
                <a:cs typeface="Noto Sans"/>
                <a:sym typeface="Noto Sans"/>
              </a:defRPr>
            </a:lvl1pPr>
            <a:lvl2pPr marL="914400" marR="0" lvl="1" indent="-3048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2pPr>
            <a:lvl3pPr marL="1371600" marR="0" lvl="2" indent="-3048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3pPr>
            <a:lvl4pPr marL="1828800" marR="0" lvl="3" indent="-3048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4pPr>
            <a:lvl5pPr marL="2286000" marR="0" lvl="4" indent="-3048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5pPr>
            <a:lvl6pPr marL="2743200" marR="0" lvl="5" indent="-3048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6pPr>
            <a:lvl7pPr marL="3200400" marR="0" lvl="6" indent="-3048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7pPr>
            <a:lvl8pPr marL="3657600" marR="0" lvl="7" indent="-3048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8pPr>
            <a:lvl9pPr marL="4114800" marR="0" lvl="8" indent="-3048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9pPr>
          </a:lstStyle>
          <a:p>
            <a:pPr marL="0" indent="0"/>
            <a:r>
              <a:rPr lang="en-US" sz="1400" i="1" dirty="0">
                <a:solidFill>
                  <a:srgbClr val="273339"/>
                </a:solidFill>
              </a:rPr>
              <a:t>By Seward Richard Mupereri - 20140175</a:t>
            </a:r>
          </a:p>
        </p:txBody>
      </p:sp>
      <p:sp>
        <p:nvSpPr>
          <p:cNvPr id="5" name="Rectangle: Rounded Corners 4">
            <a:extLst>
              <a:ext uri="{FF2B5EF4-FFF2-40B4-BE49-F238E27FC236}">
                <a16:creationId xmlns:a16="http://schemas.microsoft.com/office/drawing/2014/main" id="{FE7A0529-7FD4-E941-9F39-659F52BB0550}"/>
              </a:ext>
            </a:extLst>
          </p:cNvPr>
          <p:cNvSpPr/>
          <p:nvPr/>
        </p:nvSpPr>
        <p:spPr>
          <a:xfrm>
            <a:off x="841617" y="3026900"/>
            <a:ext cx="3755303" cy="78060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8" name="Google Shape;288;p27"/>
          <p:cNvSpPr txBox="1">
            <a:spLocks noGrp="1"/>
          </p:cNvSpPr>
          <p:nvPr>
            <p:ph type="subTitle" idx="1"/>
          </p:nvPr>
        </p:nvSpPr>
        <p:spPr>
          <a:xfrm>
            <a:off x="998038" y="3062533"/>
            <a:ext cx="3573962" cy="7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9BD2A5"/>
                </a:solidFill>
              </a:rPr>
              <a:t>Early Detection of Tomato Plant Diseases using Machine Learning</a:t>
            </a:r>
            <a:endParaRPr dirty="0">
              <a:solidFill>
                <a:srgbClr val="9BD2A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67A9-59AC-2671-BC2E-DB6725BE2F2D}"/>
              </a:ext>
            </a:extLst>
          </p:cNvPr>
          <p:cNvSpPr>
            <a:spLocks noGrp="1"/>
          </p:cNvSpPr>
          <p:nvPr>
            <p:ph type="title"/>
          </p:nvPr>
        </p:nvSpPr>
        <p:spPr/>
        <p:txBody>
          <a:bodyPr/>
          <a:lstStyle/>
          <a:p>
            <a:r>
              <a:rPr lang="en-US" dirty="0"/>
              <a:t>Model Design and Implementation</a:t>
            </a:r>
          </a:p>
        </p:txBody>
      </p:sp>
      <p:sp>
        <p:nvSpPr>
          <p:cNvPr id="3" name="Subtitle 2">
            <a:extLst>
              <a:ext uri="{FF2B5EF4-FFF2-40B4-BE49-F238E27FC236}">
                <a16:creationId xmlns:a16="http://schemas.microsoft.com/office/drawing/2014/main" id="{17722F5C-FA15-489E-3EDF-33EDCF5D7694}"/>
              </a:ext>
            </a:extLst>
          </p:cNvPr>
          <p:cNvSpPr>
            <a:spLocks noGrp="1"/>
          </p:cNvSpPr>
          <p:nvPr>
            <p:ph type="subTitle" idx="1"/>
          </p:nvPr>
        </p:nvSpPr>
        <p:spPr>
          <a:xfrm>
            <a:off x="719999" y="1703568"/>
            <a:ext cx="3208533" cy="1084800"/>
          </a:xfrm>
        </p:spPr>
        <p:txBody>
          <a:bodyPr/>
          <a:lstStyle/>
          <a:p>
            <a:pPr>
              <a:buFont typeface="Arial" panose="020B0604020202020204" pitchFamily="34" charset="0"/>
              <a:buChar char="•"/>
            </a:pPr>
            <a:r>
              <a:rPr lang="en-US" dirty="0"/>
              <a:t>Sequential model with multiple layers</a:t>
            </a:r>
          </a:p>
          <a:p>
            <a:pPr>
              <a:buFont typeface="Arial" panose="020B0604020202020204" pitchFamily="34" charset="0"/>
              <a:buChar char="•"/>
            </a:pPr>
            <a:r>
              <a:rPr lang="en-US" dirty="0"/>
              <a:t>Convolutional layers for feature extraction</a:t>
            </a:r>
          </a:p>
          <a:p>
            <a:pPr>
              <a:buFont typeface="Arial" panose="020B0604020202020204" pitchFamily="34" charset="0"/>
              <a:buChar char="•"/>
            </a:pPr>
            <a:r>
              <a:rPr lang="en-US" dirty="0"/>
              <a:t>Dense layers for classification</a:t>
            </a:r>
          </a:p>
        </p:txBody>
      </p:sp>
      <p:sp>
        <p:nvSpPr>
          <p:cNvPr id="4" name="Subtitle 3">
            <a:extLst>
              <a:ext uri="{FF2B5EF4-FFF2-40B4-BE49-F238E27FC236}">
                <a16:creationId xmlns:a16="http://schemas.microsoft.com/office/drawing/2014/main" id="{13A86BE0-AFFD-1547-187F-E6838E5BA8D6}"/>
              </a:ext>
            </a:extLst>
          </p:cNvPr>
          <p:cNvSpPr>
            <a:spLocks noGrp="1"/>
          </p:cNvSpPr>
          <p:nvPr>
            <p:ph type="subTitle" idx="2"/>
          </p:nvPr>
        </p:nvSpPr>
        <p:spPr>
          <a:xfrm>
            <a:off x="720027" y="3220478"/>
            <a:ext cx="3106906" cy="1376921"/>
          </a:xfrm>
        </p:spPr>
        <p:txBody>
          <a:bodyPr/>
          <a:lstStyle/>
          <a:p>
            <a:pPr>
              <a:buFont typeface="Arial" panose="020B0604020202020204" pitchFamily="34" charset="0"/>
              <a:buChar char="•"/>
            </a:pPr>
            <a:r>
              <a:rPr lang="en-US" dirty="0"/>
              <a:t>Image resizing and rescaling</a:t>
            </a:r>
          </a:p>
          <a:p>
            <a:pPr>
              <a:buFont typeface="Arial" panose="020B0604020202020204" pitchFamily="34" charset="0"/>
              <a:buChar char="•"/>
            </a:pPr>
            <a:r>
              <a:rPr lang="en-US" dirty="0"/>
              <a:t>Split into training and validation sets ( </a:t>
            </a:r>
            <a:r>
              <a:rPr lang="en-US" i="1" dirty="0"/>
              <a:t>80% Training, 10% Validation, 10%  Testing</a:t>
            </a:r>
            <a:r>
              <a:rPr lang="en-US" dirty="0"/>
              <a:t>)</a:t>
            </a:r>
          </a:p>
          <a:p>
            <a:pPr>
              <a:buFont typeface="Arial" panose="020B0604020202020204" pitchFamily="34" charset="0"/>
              <a:buChar char="•"/>
            </a:pPr>
            <a:r>
              <a:rPr lang="en-US" dirty="0"/>
              <a:t>Augmentation to enhance dataset</a:t>
            </a:r>
          </a:p>
          <a:p>
            <a:pPr>
              <a:buFont typeface="Arial" panose="020B0604020202020204" pitchFamily="34" charset="0"/>
              <a:buChar char="•"/>
            </a:pPr>
            <a:endParaRPr lang="en-US" dirty="0"/>
          </a:p>
        </p:txBody>
      </p:sp>
      <p:sp>
        <p:nvSpPr>
          <p:cNvPr id="7" name="Subtitle 6">
            <a:extLst>
              <a:ext uri="{FF2B5EF4-FFF2-40B4-BE49-F238E27FC236}">
                <a16:creationId xmlns:a16="http://schemas.microsoft.com/office/drawing/2014/main" id="{9696C317-4267-10AD-DA3C-2989199F68AE}"/>
              </a:ext>
            </a:extLst>
          </p:cNvPr>
          <p:cNvSpPr>
            <a:spLocks noGrp="1"/>
          </p:cNvSpPr>
          <p:nvPr>
            <p:ph type="subTitle" idx="5"/>
          </p:nvPr>
        </p:nvSpPr>
        <p:spPr/>
        <p:txBody>
          <a:bodyPr/>
          <a:lstStyle/>
          <a:p>
            <a:r>
              <a:rPr lang="en-US" dirty="0"/>
              <a:t>Model Architecture</a:t>
            </a:r>
          </a:p>
        </p:txBody>
      </p:sp>
      <p:sp>
        <p:nvSpPr>
          <p:cNvPr id="9" name="Subtitle 8">
            <a:extLst>
              <a:ext uri="{FF2B5EF4-FFF2-40B4-BE49-F238E27FC236}">
                <a16:creationId xmlns:a16="http://schemas.microsoft.com/office/drawing/2014/main" id="{FAA54F6C-A7D3-04D7-1829-3689DA64BBB0}"/>
              </a:ext>
            </a:extLst>
          </p:cNvPr>
          <p:cNvSpPr>
            <a:spLocks noGrp="1"/>
          </p:cNvSpPr>
          <p:nvPr>
            <p:ph type="subTitle" idx="7"/>
          </p:nvPr>
        </p:nvSpPr>
        <p:spPr>
          <a:xfrm>
            <a:off x="720000" y="2953106"/>
            <a:ext cx="2848200" cy="377100"/>
          </a:xfrm>
        </p:spPr>
        <p:txBody>
          <a:bodyPr/>
          <a:lstStyle/>
          <a:p>
            <a:r>
              <a:rPr lang="en-US" dirty="0"/>
              <a:t>Data Preparation</a:t>
            </a:r>
          </a:p>
        </p:txBody>
      </p:sp>
      <p:pic>
        <p:nvPicPr>
          <p:cNvPr id="12" name="Graphic 11">
            <a:extLst>
              <a:ext uri="{FF2B5EF4-FFF2-40B4-BE49-F238E27FC236}">
                <a16:creationId xmlns:a16="http://schemas.microsoft.com/office/drawing/2014/main" id="{631E1C1F-6C3B-9D77-83AB-B160D83917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9467" y="594784"/>
            <a:ext cx="4762500" cy="4762500"/>
          </a:xfrm>
          <a:prstGeom prst="rect">
            <a:avLst/>
          </a:prstGeom>
        </p:spPr>
      </p:pic>
    </p:spTree>
    <p:extLst>
      <p:ext uri="{BB962C8B-B14F-4D97-AF65-F5344CB8AC3E}">
        <p14:creationId xmlns:p14="http://schemas.microsoft.com/office/powerpoint/2010/main" val="95622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A123-BB93-BD7B-67AE-8E8250D27A27}"/>
              </a:ext>
            </a:extLst>
          </p:cNvPr>
          <p:cNvSpPr>
            <a:spLocks noGrp="1"/>
          </p:cNvSpPr>
          <p:nvPr>
            <p:ph type="title"/>
          </p:nvPr>
        </p:nvSpPr>
        <p:spPr/>
        <p:txBody>
          <a:bodyPr/>
          <a:lstStyle/>
          <a:p>
            <a:r>
              <a:rPr lang="en-US" dirty="0"/>
              <a:t>Model Training</a:t>
            </a:r>
          </a:p>
        </p:txBody>
      </p:sp>
      <p:sp>
        <p:nvSpPr>
          <p:cNvPr id="3" name="Subtitle 2">
            <a:extLst>
              <a:ext uri="{FF2B5EF4-FFF2-40B4-BE49-F238E27FC236}">
                <a16:creationId xmlns:a16="http://schemas.microsoft.com/office/drawing/2014/main" id="{77FD530C-B246-D41A-D063-7297334FF620}"/>
              </a:ext>
            </a:extLst>
          </p:cNvPr>
          <p:cNvSpPr>
            <a:spLocks noGrp="1"/>
          </p:cNvSpPr>
          <p:nvPr>
            <p:ph type="subTitle" idx="1"/>
          </p:nvPr>
        </p:nvSpPr>
        <p:spPr>
          <a:xfrm>
            <a:off x="720000" y="1888197"/>
            <a:ext cx="4302600" cy="980881"/>
          </a:xfrm>
        </p:spPr>
        <p:txBody>
          <a:bodyPr/>
          <a:lstStyle/>
          <a:p>
            <a:pPr>
              <a:buFont typeface="Arial" panose="020B0604020202020204" pitchFamily="34" charset="0"/>
              <a:buChar char="•"/>
            </a:pPr>
            <a:r>
              <a:rPr lang="en-US" b="1" dirty="0"/>
              <a:t>Model architecture</a:t>
            </a:r>
            <a:r>
              <a:rPr lang="en-US" dirty="0"/>
              <a:t>: CNN</a:t>
            </a:r>
          </a:p>
          <a:p>
            <a:pPr>
              <a:buFont typeface="Arial" panose="020B0604020202020204" pitchFamily="34" charset="0"/>
              <a:buChar char="•"/>
            </a:pPr>
            <a:r>
              <a:rPr lang="en-US" b="1" dirty="0"/>
              <a:t>Loss function</a:t>
            </a:r>
            <a:r>
              <a:rPr lang="en-US" dirty="0"/>
              <a:t>: Categorical </a:t>
            </a:r>
            <a:r>
              <a:rPr lang="en-US" dirty="0" err="1"/>
              <a:t>Crossentropy</a:t>
            </a:r>
            <a:endParaRPr lang="en-US" dirty="0"/>
          </a:p>
          <a:p>
            <a:pPr>
              <a:buFont typeface="Arial" panose="020B0604020202020204" pitchFamily="34" charset="0"/>
              <a:buChar char="•"/>
            </a:pPr>
            <a:r>
              <a:rPr lang="en-US" b="1" dirty="0"/>
              <a:t>Optimizer</a:t>
            </a:r>
            <a:r>
              <a:rPr lang="en-US" dirty="0"/>
              <a:t>: Adam</a:t>
            </a:r>
          </a:p>
          <a:p>
            <a:pPr>
              <a:buFont typeface="Arial" panose="020B0604020202020204" pitchFamily="34" charset="0"/>
              <a:buChar char="•"/>
            </a:pPr>
            <a:r>
              <a:rPr lang="en-US" b="1" dirty="0"/>
              <a:t>Epochs</a:t>
            </a:r>
            <a:r>
              <a:rPr lang="en-US" dirty="0"/>
              <a:t>: 25</a:t>
            </a:r>
          </a:p>
        </p:txBody>
      </p:sp>
      <p:sp>
        <p:nvSpPr>
          <p:cNvPr id="6" name="Subtitle 5">
            <a:extLst>
              <a:ext uri="{FF2B5EF4-FFF2-40B4-BE49-F238E27FC236}">
                <a16:creationId xmlns:a16="http://schemas.microsoft.com/office/drawing/2014/main" id="{79C11BD6-0FBC-0745-DB44-A0419E101F9D}"/>
              </a:ext>
            </a:extLst>
          </p:cNvPr>
          <p:cNvSpPr>
            <a:spLocks noGrp="1"/>
          </p:cNvSpPr>
          <p:nvPr>
            <p:ph type="subTitle" idx="4"/>
          </p:nvPr>
        </p:nvSpPr>
        <p:spPr>
          <a:xfrm>
            <a:off x="720000" y="1612252"/>
            <a:ext cx="4302600" cy="393300"/>
          </a:xfrm>
        </p:spPr>
        <p:txBody>
          <a:bodyPr/>
          <a:lstStyle/>
          <a:p>
            <a:r>
              <a:rPr lang="en-US" dirty="0"/>
              <a:t>Training Process</a:t>
            </a:r>
          </a:p>
        </p:txBody>
      </p:sp>
      <p:sp>
        <p:nvSpPr>
          <p:cNvPr id="7" name="Subtitle 3">
            <a:extLst>
              <a:ext uri="{FF2B5EF4-FFF2-40B4-BE49-F238E27FC236}">
                <a16:creationId xmlns:a16="http://schemas.microsoft.com/office/drawing/2014/main" id="{1E9EC395-B43F-0A91-3001-ED20ADC62DF7}"/>
              </a:ext>
            </a:extLst>
          </p:cNvPr>
          <p:cNvSpPr txBox="1">
            <a:spLocks/>
          </p:cNvSpPr>
          <p:nvPr/>
        </p:nvSpPr>
        <p:spPr>
          <a:xfrm>
            <a:off x="720000" y="3145022"/>
            <a:ext cx="4302600" cy="599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1pPr>
            <a:lvl2pPr marL="914400" marR="0" lvl="1"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2pPr>
            <a:lvl3pPr marL="1371600" marR="0" lvl="2"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3pPr>
            <a:lvl4pPr marL="1828800" marR="0" lvl="3"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4pPr>
            <a:lvl5pPr marL="2286000" marR="0" lvl="4"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5pPr>
            <a:lvl6pPr marL="2743200" marR="0" lvl="5"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6pPr>
            <a:lvl7pPr marL="3200400" marR="0" lvl="6"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7pPr>
            <a:lvl8pPr marL="3657600" marR="0" lvl="7"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8pPr>
            <a:lvl9pPr marL="4114800" marR="0" lvl="8"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9pPr>
          </a:lstStyle>
          <a:p>
            <a:pPr>
              <a:buFont typeface="Arial" panose="020B0604020202020204" pitchFamily="34" charset="0"/>
              <a:buChar char="•"/>
            </a:pPr>
            <a:r>
              <a:rPr lang="en-US" dirty="0"/>
              <a:t>Monitor accuracy and loss</a:t>
            </a:r>
          </a:p>
          <a:p>
            <a:pPr>
              <a:buFont typeface="Arial" panose="020B0604020202020204" pitchFamily="34" charset="0"/>
              <a:buChar char="•"/>
            </a:pPr>
            <a:r>
              <a:rPr lang="en-US" dirty="0"/>
              <a:t>Early stopping to prevent overfitting</a:t>
            </a:r>
          </a:p>
        </p:txBody>
      </p:sp>
      <p:sp>
        <p:nvSpPr>
          <p:cNvPr id="8" name="Subtitle 4">
            <a:extLst>
              <a:ext uri="{FF2B5EF4-FFF2-40B4-BE49-F238E27FC236}">
                <a16:creationId xmlns:a16="http://schemas.microsoft.com/office/drawing/2014/main" id="{F01D7484-7DB7-8682-9F8F-5900C43E6499}"/>
              </a:ext>
            </a:extLst>
          </p:cNvPr>
          <p:cNvSpPr txBox="1">
            <a:spLocks/>
          </p:cNvSpPr>
          <p:nvPr/>
        </p:nvSpPr>
        <p:spPr>
          <a:xfrm>
            <a:off x="720000" y="2869078"/>
            <a:ext cx="4302600" cy="39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Poppins SemiBold"/>
                <a:ea typeface="Poppins SemiBold"/>
                <a:cs typeface="Poppins SemiBold"/>
                <a:sym typeface="Poppins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US" dirty="0"/>
              <a:t>Validation</a:t>
            </a:r>
          </a:p>
        </p:txBody>
      </p:sp>
      <p:pic>
        <p:nvPicPr>
          <p:cNvPr id="10" name="Graphic 9">
            <a:extLst>
              <a:ext uri="{FF2B5EF4-FFF2-40B4-BE49-F238E27FC236}">
                <a16:creationId xmlns:a16="http://schemas.microsoft.com/office/drawing/2014/main" id="{7EDEE89F-34E0-B54B-45C2-C10E13BB79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3500" y="731375"/>
            <a:ext cx="4000500" cy="4000500"/>
          </a:xfrm>
          <a:prstGeom prst="rect">
            <a:avLst/>
          </a:prstGeom>
        </p:spPr>
      </p:pic>
    </p:spTree>
    <p:extLst>
      <p:ext uri="{BB962C8B-B14F-4D97-AF65-F5344CB8AC3E}">
        <p14:creationId xmlns:p14="http://schemas.microsoft.com/office/powerpoint/2010/main" val="3932788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FF33A5-15F0-12AD-7877-1425DE556EC5}"/>
              </a:ext>
            </a:extLst>
          </p:cNvPr>
          <p:cNvSpPr>
            <a:spLocks noGrp="1"/>
          </p:cNvSpPr>
          <p:nvPr>
            <p:ph type="title"/>
          </p:nvPr>
        </p:nvSpPr>
        <p:spPr/>
        <p:txBody>
          <a:bodyPr/>
          <a:lstStyle/>
          <a:p>
            <a:r>
              <a:rPr lang="en-US" dirty="0"/>
              <a:t>Testing Results</a:t>
            </a:r>
          </a:p>
        </p:txBody>
      </p:sp>
      <p:pic>
        <p:nvPicPr>
          <p:cNvPr id="10" name="Picture Placeholder 9">
            <a:extLst>
              <a:ext uri="{FF2B5EF4-FFF2-40B4-BE49-F238E27FC236}">
                <a16:creationId xmlns:a16="http://schemas.microsoft.com/office/drawing/2014/main" id="{E7103957-04CE-C03B-84CE-CB8CFEE1652D}"/>
              </a:ext>
            </a:extLst>
          </p:cNvPr>
          <p:cNvPicPr>
            <a:picLocks noGrp="1" noChangeAspect="1"/>
          </p:cNvPicPr>
          <p:nvPr>
            <p:ph type="pic" idx="2"/>
          </p:nvPr>
        </p:nvPicPr>
        <p:blipFill rotWithShape="1">
          <a:blip r:embed="rId3" cstate="print">
            <a:extLst>
              <a:ext uri="{28A0092B-C50C-407E-A947-70E740481C1C}">
                <a14:useLocalDpi xmlns:a14="http://schemas.microsoft.com/office/drawing/2010/main" val="0"/>
              </a:ext>
            </a:extLst>
          </a:blip>
          <a:srcRect r="57756" b="79854"/>
          <a:stretch/>
        </p:blipFill>
        <p:spPr bwMode="auto">
          <a:xfrm>
            <a:off x="230804" y="728133"/>
            <a:ext cx="2905535" cy="2837190"/>
          </a:xfrm>
          <a:prstGeom prst="rect">
            <a:avLst/>
          </a:prstGeom>
        </p:spPr>
      </p:pic>
      <p:pic>
        <p:nvPicPr>
          <p:cNvPr id="11" name="Picture Placeholder 9">
            <a:extLst>
              <a:ext uri="{FF2B5EF4-FFF2-40B4-BE49-F238E27FC236}">
                <a16:creationId xmlns:a16="http://schemas.microsoft.com/office/drawing/2014/main" id="{38E47D83-1169-E76A-1C0D-69B0B92BFB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840" b="79854"/>
          <a:stretch/>
        </p:blipFill>
        <p:spPr bwMode="auto">
          <a:xfrm>
            <a:off x="3068430" y="722496"/>
            <a:ext cx="2905535" cy="2842827"/>
          </a:xfrm>
          <a:prstGeom prst="rect">
            <a:avLst/>
          </a:prstGeom>
          <a:noFill/>
          <a:ln>
            <a:noFill/>
          </a:ln>
        </p:spPr>
      </p:pic>
      <p:pic>
        <p:nvPicPr>
          <p:cNvPr id="12" name="Picture Placeholder 9">
            <a:extLst>
              <a:ext uri="{FF2B5EF4-FFF2-40B4-BE49-F238E27FC236}">
                <a16:creationId xmlns:a16="http://schemas.microsoft.com/office/drawing/2014/main" id="{47CAD18D-0E81-5515-E8D8-807EC55125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067" r="56358" b="59787"/>
          <a:stretch/>
        </p:blipFill>
        <p:spPr bwMode="auto">
          <a:xfrm>
            <a:off x="5973965" y="753096"/>
            <a:ext cx="2975300" cy="2812227"/>
          </a:xfrm>
          <a:prstGeom prst="rect">
            <a:avLst/>
          </a:prstGeom>
          <a:noFill/>
          <a:ln>
            <a:noFill/>
          </a:ln>
        </p:spPr>
      </p:pic>
    </p:spTree>
    <p:extLst>
      <p:ext uri="{BB962C8B-B14F-4D97-AF65-F5344CB8AC3E}">
        <p14:creationId xmlns:p14="http://schemas.microsoft.com/office/powerpoint/2010/main" val="1098258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Evalution</a:t>
            </a:r>
            <a:endParaRPr dirty="0"/>
          </a:p>
        </p:txBody>
      </p:sp>
      <p:sp>
        <p:nvSpPr>
          <p:cNvPr id="740" name="Google Shape;740;p37"/>
          <p:cNvSpPr txBox="1">
            <a:spLocks noGrp="1"/>
          </p:cNvSpPr>
          <p:nvPr>
            <p:ph type="title" idx="4294967295"/>
          </p:nvPr>
        </p:nvSpPr>
        <p:spPr>
          <a:xfrm>
            <a:off x="720000" y="1242969"/>
            <a:ext cx="2371725" cy="358775"/>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Accuracy Plot</a:t>
            </a:r>
            <a:endParaRPr sz="1800" dirty="0"/>
          </a:p>
        </p:txBody>
      </p:sp>
      <p:sp>
        <p:nvSpPr>
          <p:cNvPr id="744" name="Google Shape;744;p37"/>
          <p:cNvSpPr txBox="1">
            <a:spLocks noGrp="1"/>
          </p:cNvSpPr>
          <p:nvPr>
            <p:ph type="subTitle" idx="4294967295"/>
          </p:nvPr>
        </p:nvSpPr>
        <p:spPr>
          <a:xfrm>
            <a:off x="4743360" y="1447139"/>
            <a:ext cx="3516312" cy="358775"/>
          </a:xfrm>
          <a:prstGeom prst="rect">
            <a:avLst/>
          </a:prstGeom>
          <a:ln>
            <a:noFill/>
          </a:ln>
        </p:spPr>
        <p:txBody>
          <a:bodyPr spcFirstLastPara="1" wrap="square" lIns="91425" tIns="91425" rIns="91425" bIns="91425" anchor="t" anchorCtr="0">
            <a:noAutofit/>
          </a:bodyPr>
          <a:lstStyle/>
          <a:p>
            <a:pPr marL="173736" marR="0" indent="-173736" algn="l" rtl="0">
              <a:spcBef>
                <a:spcPts val="0"/>
              </a:spcBef>
              <a:spcAft>
                <a:spcPts val="0"/>
              </a:spcAft>
              <a:buClr>
                <a:schemeClr val="dk1"/>
              </a:buClr>
              <a:buSzPts val="1200"/>
              <a:buFont typeface="Noto Sans" panose="020B0502040504020204" pitchFamily="34" charset="0"/>
              <a:buChar char="●"/>
            </a:pPr>
            <a:r>
              <a:rPr lang="en-US" b="0" i="0" dirty="0">
                <a:solidFill>
                  <a:srgbClr val="273339"/>
                </a:solidFill>
                <a:effectLst/>
                <a:latin typeface="Noto Sans" panose="020B0502040504020204" pitchFamily="34" charset="0"/>
                <a:ea typeface="Noto Sans" panose="020B0502040504020204" pitchFamily="34" charset="0"/>
                <a:cs typeface="Noto Sans" panose="020B0502040504020204" pitchFamily="34" charset="0"/>
              </a:rPr>
              <a:t>High values on the diagonal</a:t>
            </a:r>
            <a:endParaRPr lang="en-US" dirty="0">
              <a:effectLst/>
            </a:endParaRPr>
          </a:p>
          <a:p>
            <a:pPr marL="173736" marR="0" indent="-173736" algn="l" rtl="0">
              <a:spcBef>
                <a:spcPts val="0"/>
              </a:spcBef>
              <a:spcAft>
                <a:spcPts val="0"/>
              </a:spcAft>
            </a:pPr>
            <a:r>
              <a:rPr lang="en-US" b="0" i="0" dirty="0">
                <a:solidFill>
                  <a:srgbClr val="273339"/>
                </a:solidFill>
                <a:effectLst/>
                <a:latin typeface="Noto Sans" panose="020B0502040504020204" pitchFamily="34" charset="0"/>
                <a:ea typeface="Noto Sans" panose="020B0502040504020204" pitchFamily="34" charset="0"/>
                <a:cs typeface="Noto Sans" panose="020B0502040504020204" pitchFamily="34" charset="0"/>
              </a:rPr>
              <a:t>True positives and misclassifications</a:t>
            </a:r>
            <a:endParaRPr lang="en-US" dirty="0">
              <a:effectLst/>
            </a:endParaRPr>
          </a:p>
          <a:p>
            <a:pPr marL="173736" marR="0" indent="-173736" algn="l" rtl="0">
              <a:spcBef>
                <a:spcPts val="0"/>
              </a:spcBef>
              <a:spcAft>
                <a:spcPts val="0"/>
              </a:spcAft>
            </a:pPr>
            <a:r>
              <a:rPr lang="en-US" b="0" i="0" dirty="0">
                <a:solidFill>
                  <a:srgbClr val="273339"/>
                </a:solidFill>
                <a:effectLst/>
                <a:latin typeface="Noto Sans" panose="020B0502040504020204" pitchFamily="34" charset="0"/>
                <a:ea typeface="Noto Sans" panose="020B0502040504020204" pitchFamily="34" charset="0"/>
                <a:cs typeface="Noto Sans" panose="020B0502040504020204" pitchFamily="34" charset="0"/>
              </a:rPr>
              <a:t>Breakdown of class predictions</a:t>
            </a:r>
            <a:endParaRPr lang="en-US" dirty="0">
              <a:effectLst/>
            </a:endParaRPr>
          </a:p>
        </p:txBody>
      </p:sp>
      <p:sp>
        <p:nvSpPr>
          <p:cNvPr id="745" name="Google Shape;745;p37"/>
          <p:cNvSpPr txBox="1">
            <a:spLocks noGrp="1"/>
          </p:cNvSpPr>
          <p:nvPr>
            <p:ph type="subTitle" idx="4294967295"/>
          </p:nvPr>
        </p:nvSpPr>
        <p:spPr>
          <a:xfrm>
            <a:off x="720000" y="1543006"/>
            <a:ext cx="3516313" cy="358775"/>
          </a:xfrm>
          <a:prstGeom prst="rect">
            <a:avLst/>
          </a:prstGeom>
          <a:ln>
            <a:noFill/>
          </a:ln>
        </p:spPr>
        <p:txBody>
          <a:bodyPr spcFirstLastPara="1" wrap="square" lIns="91425" tIns="91425" rIns="91425" bIns="91425" anchor="t" anchorCtr="0">
            <a:noAutofit/>
          </a:bodyPr>
          <a:lstStyle/>
          <a:p>
            <a:pPr marL="171450" indent="-171450"/>
            <a:r>
              <a:rPr lang="en-US" dirty="0"/>
              <a:t>Training and validation accuracy over epochs</a:t>
            </a:r>
          </a:p>
          <a:p>
            <a:pPr marL="171450" indent="-171450"/>
            <a:r>
              <a:rPr lang="en-US" dirty="0"/>
              <a:t>Indicates model's learning progress</a:t>
            </a:r>
          </a:p>
        </p:txBody>
      </p:sp>
      <p:sp>
        <p:nvSpPr>
          <p:cNvPr id="739" name="Google Shape;739;p37"/>
          <p:cNvSpPr txBox="1">
            <a:spLocks noGrp="1"/>
          </p:cNvSpPr>
          <p:nvPr>
            <p:ph type="title" idx="4294967295"/>
          </p:nvPr>
        </p:nvSpPr>
        <p:spPr>
          <a:xfrm>
            <a:off x="4743360" y="1184231"/>
            <a:ext cx="2371725" cy="358775"/>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Confusion Matrix</a:t>
            </a:r>
            <a:endParaRPr sz="1800" dirty="0"/>
          </a:p>
        </p:txBody>
      </p:sp>
      <p:sp>
        <p:nvSpPr>
          <p:cNvPr id="751" name="Google Shape;751;p37"/>
          <p:cNvSpPr/>
          <p:nvPr/>
        </p:nvSpPr>
        <p:spPr>
          <a:xfrm flipH="1">
            <a:off x="3272176" y="402864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B6347A1-7CEB-20FC-AB54-5BCCA3D33E6C}"/>
              </a:ext>
            </a:extLst>
          </p:cNvPr>
          <p:cNvPicPr>
            <a:picLocks noChangeAspect="1"/>
          </p:cNvPicPr>
          <p:nvPr/>
        </p:nvPicPr>
        <p:blipFill>
          <a:blip r:embed="rId3"/>
          <a:stretch>
            <a:fillRect/>
          </a:stretch>
        </p:blipFill>
        <p:spPr>
          <a:xfrm>
            <a:off x="504668" y="2391225"/>
            <a:ext cx="3531656" cy="2270350"/>
          </a:xfrm>
          <a:prstGeom prst="rect">
            <a:avLst/>
          </a:prstGeom>
        </p:spPr>
      </p:pic>
      <p:pic>
        <p:nvPicPr>
          <p:cNvPr id="5" name="Picture 4">
            <a:extLst>
              <a:ext uri="{FF2B5EF4-FFF2-40B4-BE49-F238E27FC236}">
                <a16:creationId xmlns:a16="http://schemas.microsoft.com/office/drawing/2014/main" id="{D3090845-6E26-4269-39D8-2FD6DEB1F904}"/>
              </a:ext>
            </a:extLst>
          </p:cNvPr>
          <p:cNvPicPr>
            <a:picLocks noChangeAspect="1"/>
          </p:cNvPicPr>
          <p:nvPr/>
        </p:nvPicPr>
        <p:blipFill rotWithShape="1">
          <a:blip r:embed="rId4"/>
          <a:srcRect t="6510" b="8276"/>
          <a:stretch/>
        </p:blipFill>
        <p:spPr>
          <a:xfrm>
            <a:off x="4572000" y="2235329"/>
            <a:ext cx="4067332" cy="24631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8455-EE37-2555-C121-23E3EFC85985}"/>
              </a:ext>
            </a:extLst>
          </p:cNvPr>
          <p:cNvSpPr>
            <a:spLocks noGrp="1"/>
          </p:cNvSpPr>
          <p:nvPr>
            <p:ph type="title"/>
          </p:nvPr>
        </p:nvSpPr>
        <p:spPr/>
        <p:txBody>
          <a:bodyPr/>
          <a:lstStyle/>
          <a:p>
            <a:r>
              <a:rPr lang="en-US" dirty="0"/>
              <a:t>Web Application: Backend</a:t>
            </a:r>
          </a:p>
        </p:txBody>
      </p:sp>
      <p:sp>
        <p:nvSpPr>
          <p:cNvPr id="3" name="Subtitle 2">
            <a:extLst>
              <a:ext uri="{FF2B5EF4-FFF2-40B4-BE49-F238E27FC236}">
                <a16:creationId xmlns:a16="http://schemas.microsoft.com/office/drawing/2014/main" id="{ABFE1B12-1B00-A5C5-C64F-B86C8ED78165}"/>
              </a:ext>
            </a:extLst>
          </p:cNvPr>
          <p:cNvSpPr>
            <a:spLocks noGrp="1"/>
          </p:cNvSpPr>
          <p:nvPr>
            <p:ph type="subTitle" idx="1"/>
          </p:nvPr>
        </p:nvSpPr>
        <p:spPr>
          <a:xfrm>
            <a:off x="720000" y="2651045"/>
            <a:ext cx="4302600" cy="1235400"/>
          </a:xfrm>
        </p:spPr>
        <p:txBody>
          <a:bodyPr/>
          <a:lstStyle/>
          <a:p>
            <a:pPr>
              <a:buFont typeface="Arial" panose="020B0604020202020204" pitchFamily="34" charset="0"/>
              <a:buChar char="•"/>
            </a:pPr>
            <a:r>
              <a:rPr lang="en-US" dirty="0"/>
              <a:t>Image upload and processing</a:t>
            </a:r>
          </a:p>
          <a:p>
            <a:pPr>
              <a:buFont typeface="Arial" panose="020B0604020202020204" pitchFamily="34" charset="0"/>
              <a:buChar char="•"/>
            </a:pPr>
            <a:r>
              <a:rPr lang="en-US" dirty="0"/>
              <a:t>Model prediction and result generation</a:t>
            </a:r>
          </a:p>
        </p:txBody>
      </p:sp>
      <p:sp>
        <p:nvSpPr>
          <p:cNvPr id="4" name="Subtitle 3">
            <a:extLst>
              <a:ext uri="{FF2B5EF4-FFF2-40B4-BE49-F238E27FC236}">
                <a16:creationId xmlns:a16="http://schemas.microsoft.com/office/drawing/2014/main" id="{70389456-8E58-6148-9CB2-6E4CEF26961A}"/>
              </a:ext>
            </a:extLst>
          </p:cNvPr>
          <p:cNvSpPr>
            <a:spLocks noGrp="1"/>
          </p:cNvSpPr>
          <p:nvPr>
            <p:ph type="subTitle" idx="2"/>
          </p:nvPr>
        </p:nvSpPr>
        <p:spPr/>
        <p:txBody>
          <a:bodyPr/>
          <a:lstStyle/>
          <a:p>
            <a:pPr>
              <a:buFont typeface="Arial" panose="020B0604020202020204" pitchFamily="34" charset="0"/>
              <a:buChar char="•"/>
            </a:pPr>
            <a:r>
              <a:rPr lang="en-US" b="1" dirty="0" err="1"/>
              <a:t>FastAPI</a:t>
            </a:r>
            <a:r>
              <a:rPr lang="en-US" dirty="0"/>
              <a:t>: For creating the API</a:t>
            </a:r>
          </a:p>
          <a:p>
            <a:pPr>
              <a:buFont typeface="Arial" panose="020B0604020202020204" pitchFamily="34" charset="0"/>
              <a:buChar char="•"/>
            </a:pPr>
            <a:r>
              <a:rPr lang="en-US" b="1" dirty="0"/>
              <a:t>TensorFlow</a:t>
            </a:r>
            <a:r>
              <a:rPr lang="en-US" dirty="0"/>
              <a:t>: For loading and running the model</a:t>
            </a:r>
          </a:p>
        </p:txBody>
      </p:sp>
      <p:sp>
        <p:nvSpPr>
          <p:cNvPr id="5" name="Subtitle 4">
            <a:extLst>
              <a:ext uri="{FF2B5EF4-FFF2-40B4-BE49-F238E27FC236}">
                <a16:creationId xmlns:a16="http://schemas.microsoft.com/office/drawing/2014/main" id="{84CF5DC9-2868-C7FF-CCAE-88FF050AD1DA}"/>
              </a:ext>
            </a:extLst>
          </p:cNvPr>
          <p:cNvSpPr>
            <a:spLocks noGrp="1"/>
          </p:cNvSpPr>
          <p:nvPr>
            <p:ph type="subTitle" idx="3"/>
          </p:nvPr>
        </p:nvSpPr>
        <p:spPr/>
        <p:txBody>
          <a:bodyPr/>
          <a:lstStyle/>
          <a:p>
            <a:r>
              <a:rPr lang="en-US" dirty="0"/>
              <a:t>Tools and Frameworks</a:t>
            </a:r>
          </a:p>
        </p:txBody>
      </p:sp>
      <p:sp>
        <p:nvSpPr>
          <p:cNvPr id="6" name="Subtitle 5">
            <a:extLst>
              <a:ext uri="{FF2B5EF4-FFF2-40B4-BE49-F238E27FC236}">
                <a16:creationId xmlns:a16="http://schemas.microsoft.com/office/drawing/2014/main" id="{D5F0F300-5D2E-FAC8-AC50-4FA4CA6B101C}"/>
              </a:ext>
            </a:extLst>
          </p:cNvPr>
          <p:cNvSpPr>
            <a:spLocks noGrp="1"/>
          </p:cNvSpPr>
          <p:nvPr>
            <p:ph type="subTitle" idx="4"/>
          </p:nvPr>
        </p:nvSpPr>
        <p:spPr>
          <a:xfrm>
            <a:off x="720000" y="2375100"/>
            <a:ext cx="4302600" cy="393300"/>
          </a:xfrm>
        </p:spPr>
        <p:txBody>
          <a:bodyPr/>
          <a:lstStyle/>
          <a:p>
            <a:r>
              <a:rPr lang="en-US" dirty="0"/>
              <a:t>Key Functionalities</a:t>
            </a:r>
          </a:p>
        </p:txBody>
      </p:sp>
      <p:pic>
        <p:nvPicPr>
          <p:cNvPr id="8" name="Graphic 7">
            <a:extLst>
              <a:ext uri="{FF2B5EF4-FFF2-40B4-BE49-F238E27FC236}">
                <a16:creationId xmlns:a16="http://schemas.microsoft.com/office/drawing/2014/main" id="{EB22B6C2-85F3-D173-DA9F-0955FF42F6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2600" y="1041008"/>
            <a:ext cx="4004733" cy="4004733"/>
          </a:xfrm>
          <a:prstGeom prst="rect">
            <a:avLst/>
          </a:prstGeom>
        </p:spPr>
      </p:pic>
      <p:sp>
        <p:nvSpPr>
          <p:cNvPr id="9" name="Subtitle 2">
            <a:extLst>
              <a:ext uri="{FF2B5EF4-FFF2-40B4-BE49-F238E27FC236}">
                <a16:creationId xmlns:a16="http://schemas.microsoft.com/office/drawing/2014/main" id="{1B3F989A-9733-8656-80D4-65335E410DE4}"/>
              </a:ext>
            </a:extLst>
          </p:cNvPr>
          <p:cNvSpPr txBox="1">
            <a:spLocks/>
          </p:cNvSpPr>
          <p:nvPr/>
        </p:nvSpPr>
        <p:spPr>
          <a:xfrm>
            <a:off x="720000" y="3646962"/>
            <a:ext cx="4302600" cy="12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1pPr>
            <a:lvl2pPr marL="914400" marR="0" lvl="1"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2pPr>
            <a:lvl3pPr marL="1371600" marR="0" lvl="2"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3pPr>
            <a:lvl4pPr marL="1828800" marR="0" lvl="3"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4pPr>
            <a:lvl5pPr marL="2286000" marR="0" lvl="4"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5pPr>
            <a:lvl6pPr marL="2743200" marR="0" lvl="5"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6pPr>
            <a:lvl7pPr marL="3200400" marR="0" lvl="6"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7pPr>
            <a:lvl8pPr marL="3657600" marR="0" lvl="7"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8pPr>
            <a:lvl9pPr marL="4114800" marR="0" lvl="8"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9pPr>
          </a:lstStyle>
          <a:p>
            <a:pPr>
              <a:buFont typeface="Arial" panose="020B0604020202020204" pitchFamily="34" charset="0"/>
              <a:buChar char="•"/>
            </a:pPr>
            <a:r>
              <a:rPr lang="en-US" dirty="0"/>
              <a:t>/ping: Test endpoint</a:t>
            </a:r>
          </a:p>
          <a:p>
            <a:pPr>
              <a:buFont typeface="Arial" panose="020B0604020202020204" pitchFamily="34" charset="0"/>
              <a:buChar char="•"/>
            </a:pPr>
            <a:r>
              <a:rPr lang="en-US" dirty="0"/>
              <a:t>/predict: Endpoint for image prediction</a:t>
            </a:r>
          </a:p>
        </p:txBody>
      </p:sp>
      <p:sp>
        <p:nvSpPr>
          <p:cNvPr id="10" name="Subtitle 5">
            <a:extLst>
              <a:ext uri="{FF2B5EF4-FFF2-40B4-BE49-F238E27FC236}">
                <a16:creationId xmlns:a16="http://schemas.microsoft.com/office/drawing/2014/main" id="{3EAB4DA0-A16A-1CFF-DE76-40587B70AFFE}"/>
              </a:ext>
            </a:extLst>
          </p:cNvPr>
          <p:cNvSpPr txBox="1">
            <a:spLocks/>
          </p:cNvSpPr>
          <p:nvPr/>
        </p:nvSpPr>
        <p:spPr>
          <a:xfrm>
            <a:off x="720000" y="3371017"/>
            <a:ext cx="4302600" cy="39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Poppins SemiBold"/>
                <a:ea typeface="Poppins SemiBold"/>
                <a:cs typeface="Poppins SemiBold"/>
                <a:sym typeface="Poppins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US" dirty="0"/>
              <a:t>Endpoints</a:t>
            </a:r>
          </a:p>
        </p:txBody>
      </p:sp>
      <p:pic>
        <p:nvPicPr>
          <p:cNvPr id="11" name="Picture 10">
            <a:extLst>
              <a:ext uri="{FF2B5EF4-FFF2-40B4-BE49-F238E27FC236}">
                <a16:creationId xmlns:a16="http://schemas.microsoft.com/office/drawing/2014/main" id="{7854048C-D075-29B0-9A9F-A1D5E44F2A02}"/>
              </a:ext>
            </a:extLst>
          </p:cNvPr>
          <p:cNvPicPr>
            <a:picLocks noChangeAspect="1"/>
          </p:cNvPicPr>
          <p:nvPr/>
        </p:nvPicPr>
        <p:blipFill>
          <a:blip r:embed="rId5"/>
          <a:stretch>
            <a:fillRect/>
          </a:stretch>
        </p:blipFill>
        <p:spPr>
          <a:xfrm>
            <a:off x="1123396" y="4156309"/>
            <a:ext cx="2465824" cy="889432"/>
          </a:xfrm>
          <a:prstGeom prst="rect">
            <a:avLst/>
          </a:prstGeom>
        </p:spPr>
      </p:pic>
      <p:pic>
        <p:nvPicPr>
          <p:cNvPr id="12" name="Picture 11">
            <a:extLst>
              <a:ext uri="{FF2B5EF4-FFF2-40B4-BE49-F238E27FC236}">
                <a16:creationId xmlns:a16="http://schemas.microsoft.com/office/drawing/2014/main" id="{09126F17-4968-C5DE-C715-298137A63DD6}"/>
              </a:ext>
            </a:extLst>
          </p:cNvPr>
          <p:cNvPicPr>
            <a:picLocks noChangeAspect="1"/>
          </p:cNvPicPr>
          <p:nvPr/>
        </p:nvPicPr>
        <p:blipFill>
          <a:blip r:embed="rId6"/>
          <a:stretch>
            <a:fillRect/>
          </a:stretch>
        </p:blipFill>
        <p:spPr>
          <a:xfrm>
            <a:off x="3992616" y="3998269"/>
            <a:ext cx="1319645" cy="844500"/>
          </a:xfrm>
          <a:prstGeom prst="rect">
            <a:avLst/>
          </a:prstGeom>
        </p:spPr>
      </p:pic>
    </p:spTree>
    <p:extLst>
      <p:ext uri="{BB962C8B-B14F-4D97-AF65-F5344CB8AC3E}">
        <p14:creationId xmlns:p14="http://schemas.microsoft.com/office/powerpoint/2010/main" val="1992807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D1FC-43EF-E651-1C94-97CD0E0A4E5A}"/>
              </a:ext>
            </a:extLst>
          </p:cNvPr>
          <p:cNvSpPr>
            <a:spLocks noGrp="1"/>
          </p:cNvSpPr>
          <p:nvPr>
            <p:ph type="title"/>
          </p:nvPr>
        </p:nvSpPr>
        <p:spPr/>
        <p:txBody>
          <a:bodyPr/>
          <a:lstStyle/>
          <a:p>
            <a:r>
              <a:rPr lang="en-US" dirty="0"/>
              <a:t>Web Application: User Interface</a:t>
            </a:r>
          </a:p>
        </p:txBody>
      </p:sp>
      <p:sp>
        <p:nvSpPr>
          <p:cNvPr id="3" name="Subtitle 2">
            <a:extLst>
              <a:ext uri="{FF2B5EF4-FFF2-40B4-BE49-F238E27FC236}">
                <a16:creationId xmlns:a16="http://schemas.microsoft.com/office/drawing/2014/main" id="{F7457D42-C0AD-4552-6339-9600D8CF2070}"/>
              </a:ext>
            </a:extLst>
          </p:cNvPr>
          <p:cNvSpPr>
            <a:spLocks noGrp="1"/>
          </p:cNvSpPr>
          <p:nvPr>
            <p:ph type="subTitle" idx="1"/>
          </p:nvPr>
        </p:nvSpPr>
        <p:spPr>
          <a:xfrm>
            <a:off x="720000" y="2815107"/>
            <a:ext cx="4302600" cy="1235400"/>
          </a:xfrm>
        </p:spPr>
        <p:txBody>
          <a:bodyPr/>
          <a:lstStyle/>
          <a:p>
            <a:pPr>
              <a:buFont typeface="Arial" panose="020B0604020202020204" pitchFamily="34" charset="0"/>
              <a:buChar char="•"/>
            </a:pPr>
            <a:r>
              <a:rPr lang="en-US" b="1" dirty="0" err="1"/>
              <a:t>NavBar</a:t>
            </a:r>
            <a:r>
              <a:rPr lang="en-US" dirty="0"/>
              <a:t>: Navigation and branding</a:t>
            </a:r>
          </a:p>
          <a:p>
            <a:pPr>
              <a:buFont typeface="Arial" panose="020B0604020202020204" pitchFamily="34" charset="0"/>
              <a:buChar char="•"/>
            </a:pPr>
            <a:r>
              <a:rPr lang="en-US" b="1" dirty="0" err="1"/>
              <a:t>UploadSection</a:t>
            </a:r>
            <a:r>
              <a:rPr lang="en-US" dirty="0"/>
              <a:t>: Image upload and prediction</a:t>
            </a:r>
          </a:p>
          <a:p>
            <a:pPr>
              <a:buFont typeface="Arial" panose="020B0604020202020204" pitchFamily="34" charset="0"/>
              <a:buChar char="•"/>
            </a:pPr>
            <a:r>
              <a:rPr lang="en-US" b="1" dirty="0" err="1"/>
              <a:t>BodySection</a:t>
            </a:r>
            <a:r>
              <a:rPr lang="en-US" dirty="0"/>
              <a:t>: Overall layout and background</a:t>
            </a:r>
          </a:p>
        </p:txBody>
      </p:sp>
      <p:sp>
        <p:nvSpPr>
          <p:cNvPr id="4" name="Subtitle 3">
            <a:extLst>
              <a:ext uri="{FF2B5EF4-FFF2-40B4-BE49-F238E27FC236}">
                <a16:creationId xmlns:a16="http://schemas.microsoft.com/office/drawing/2014/main" id="{5DA6855D-7CAF-0E64-B082-FF945E5C0943}"/>
              </a:ext>
            </a:extLst>
          </p:cNvPr>
          <p:cNvSpPr>
            <a:spLocks noGrp="1"/>
          </p:cNvSpPr>
          <p:nvPr>
            <p:ph type="subTitle" idx="2"/>
          </p:nvPr>
        </p:nvSpPr>
        <p:spPr/>
        <p:txBody>
          <a:bodyPr/>
          <a:lstStyle/>
          <a:p>
            <a:pPr>
              <a:buFont typeface="Arial" panose="020B0604020202020204" pitchFamily="34" charset="0"/>
              <a:buChar char="•"/>
            </a:pPr>
            <a:r>
              <a:rPr lang="en-US" dirty="0"/>
              <a:t>Modern and responsive design</a:t>
            </a:r>
          </a:p>
          <a:p>
            <a:pPr>
              <a:buFont typeface="Arial" panose="020B0604020202020204" pitchFamily="34" charset="0"/>
              <a:buChar char="•"/>
            </a:pPr>
            <a:r>
              <a:rPr lang="en-US" dirty="0"/>
              <a:t>Prebuilt components for faster development</a:t>
            </a:r>
          </a:p>
        </p:txBody>
      </p:sp>
      <p:sp>
        <p:nvSpPr>
          <p:cNvPr id="5" name="Subtitle 4">
            <a:extLst>
              <a:ext uri="{FF2B5EF4-FFF2-40B4-BE49-F238E27FC236}">
                <a16:creationId xmlns:a16="http://schemas.microsoft.com/office/drawing/2014/main" id="{6CC98E99-37D0-C0FE-1B6A-1765A611F36C}"/>
              </a:ext>
            </a:extLst>
          </p:cNvPr>
          <p:cNvSpPr>
            <a:spLocks noGrp="1"/>
          </p:cNvSpPr>
          <p:nvPr>
            <p:ph type="subTitle" idx="3"/>
          </p:nvPr>
        </p:nvSpPr>
        <p:spPr/>
        <p:txBody>
          <a:bodyPr/>
          <a:lstStyle/>
          <a:p>
            <a:r>
              <a:rPr lang="en-US" dirty="0"/>
              <a:t>ReactJS and </a:t>
            </a:r>
            <a:r>
              <a:rPr lang="en-US" dirty="0" err="1"/>
              <a:t>MaterialUI</a:t>
            </a:r>
            <a:endParaRPr lang="en-US" dirty="0"/>
          </a:p>
        </p:txBody>
      </p:sp>
      <p:sp>
        <p:nvSpPr>
          <p:cNvPr id="6" name="Subtitle 5">
            <a:extLst>
              <a:ext uri="{FF2B5EF4-FFF2-40B4-BE49-F238E27FC236}">
                <a16:creationId xmlns:a16="http://schemas.microsoft.com/office/drawing/2014/main" id="{AC7A3ACC-D63D-9A62-25CD-FA4E1B7D8F6D}"/>
              </a:ext>
            </a:extLst>
          </p:cNvPr>
          <p:cNvSpPr>
            <a:spLocks noGrp="1"/>
          </p:cNvSpPr>
          <p:nvPr>
            <p:ph type="subTitle" idx="4"/>
          </p:nvPr>
        </p:nvSpPr>
        <p:spPr>
          <a:xfrm>
            <a:off x="720000" y="2539162"/>
            <a:ext cx="4302600" cy="393300"/>
          </a:xfrm>
        </p:spPr>
        <p:txBody>
          <a:bodyPr/>
          <a:lstStyle/>
          <a:p>
            <a:r>
              <a:rPr lang="en-US" dirty="0"/>
              <a:t>Main Components</a:t>
            </a:r>
          </a:p>
        </p:txBody>
      </p:sp>
      <p:pic>
        <p:nvPicPr>
          <p:cNvPr id="9" name="Picture 8">
            <a:extLst>
              <a:ext uri="{FF2B5EF4-FFF2-40B4-BE49-F238E27FC236}">
                <a16:creationId xmlns:a16="http://schemas.microsoft.com/office/drawing/2014/main" id="{A2F5B5F7-F911-CF47-D06E-032510FDA850}"/>
              </a:ext>
            </a:extLst>
          </p:cNvPr>
          <p:cNvPicPr>
            <a:picLocks noChangeAspect="1"/>
          </p:cNvPicPr>
          <p:nvPr/>
        </p:nvPicPr>
        <p:blipFill>
          <a:blip r:embed="rId3"/>
          <a:stretch>
            <a:fillRect/>
          </a:stretch>
        </p:blipFill>
        <p:spPr>
          <a:xfrm>
            <a:off x="643380" y="3622045"/>
            <a:ext cx="2403180" cy="901192"/>
          </a:xfrm>
          <a:prstGeom prst="rect">
            <a:avLst/>
          </a:prstGeom>
        </p:spPr>
      </p:pic>
      <p:pic>
        <p:nvPicPr>
          <p:cNvPr id="10" name="Picture 9">
            <a:extLst>
              <a:ext uri="{FF2B5EF4-FFF2-40B4-BE49-F238E27FC236}">
                <a16:creationId xmlns:a16="http://schemas.microsoft.com/office/drawing/2014/main" id="{8C80D6AF-BE85-FC85-1EFC-5B05BE48C253}"/>
              </a:ext>
            </a:extLst>
          </p:cNvPr>
          <p:cNvPicPr>
            <a:picLocks noChangeAspect="1"/>
          </p:cNvPicPr>
          <p:nvPr/>
        </p:nvPicPr>
        <p:blipFill>
          <a:blip r:embed="rId4"/>
          <a:stretch>
            <a:fillRect/>
          </a:stretch>
        </p:blipFill>
        <p:spPr>
          <a:xfrm>
            <a:off x="2871300" y="3551621"/>
            <a:ext cx="1210873" cy="1210873"/>
          </a:xfrm>
          <a:prstGeom prst="rect">
            <a:avLst/>
          </a:prstGeom>
        </p:spPr>
      </p:pic>
      <p:pic>
        <p:nvPicPr>
          <p:cNvPr id="14" name="Graphic 13">
            <a:extLst>
              <a:ext uri="{FF2B5EF4-FFF2-40B4-BE49-F238E27FC236}">
                <a16:creationId xmlns:a16="http://schemas.microsoft.com/office/drawing/2014/main" id="{6DE7B34D-83EE-6A52-B592-6C6F8F80DE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9395" y="462804"/>
            <a:ext cx="4704605" cy="4704605"/>
          </a:xfrm>
          <a:prstGeom prst="rect">
            <a:avLst/>
          </a:prstGeom>
        </p:spPr>
      </p:pic>
    </p:spTree>
    <p:extLst>
      <p:ext uri="{BB962C8B-B14F-4D97-AF65-F5344CB8AC3E}">
        <p14:creationId xmlns:p14="http://schemas.microsoft.com/office/powerpoint/2010/main" val="897170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3FCFD43-773A-7F6A-BF67-DFBA8B848ACC}"/>
              </a:ext>
            </a:extLst>
          </p:cNvPr>
          <p:cNvSpPr>
            <a:spLocks noGrp="1"/>
          </p:cNvSpPr>
          <p:nvPr>
            <p:ph type="title"/>
          </p:nvPr>
        </p:nvSpPr>
        <p:spPr>
          <a:xfrm>
            <a:off x="720000" y="445025"/>
            <a:ext cx="7704000" cy="572700"/>
          </a:xfrm>
        </p:spPr>
        <p:txBody>
          <a:bodyPr/>
          <a:lstStyle/>
          <a:p>
            <a:r>
              <a:rPr lang="en-US" sz="3000" dirty="0"/>
              <a:t>Web Application: User Experience</a:t>
            </a:r>
          </a:p>
        </p:txBody>
      </p:sp>
      <p:sp>
        <p:nvSpPr>
          <p:cNvPr id="10" name="Subtitle 3">
            <a:extLst>
              <a:ext uri="{FF2B5EF4-FFF2-40B4-BE49-F238E27FC236}">
                <a16:creationId xmlns:a16="http://schemas.microsoft.com/office/drawing/2014/main" id="{F4246E30-C751-4165-1E93-5369EEEC6784}"/>
              </a:ext>
            </a:extLst>
          </p:cNvPr>
          <p:cNvSpPr txBox="1">
            <a:spLocks/>
          </p:cNvSpPr>
          <p:nvPr/>
        </p:nvSpPr>
        <p:spPr>
          <a:xfrm>
            <a:off x="4841400" y="1844898"/>
            <a:ext cx="4302600" cy="8830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200" dirty="0">
                <a:latin typeface="Noto Sans" panose="020B0502040504020204" pitchFamily="34" charset="0"/>
                <a:ea typeface="Noto Sans" panose="020B0502040504020204" pitchFamily="34" charset="0"/>
                <a:cs typeface="Noto Sans" panose="020B0502040504020204" pitchFamily="34" charset="0"/>
              </a:rPr>
              <a:t>Modern and responsive design</a:t>
            </a:r>
          </a:p>
          <a:p>
            <a:pPr marL="171450" indent="-171450">
              <a:buFont typeface="Arial" panose="020B0604020202020204" pitchFamily="34" charset="0"/>
              <a:buChar char="•"/>
            </a:pPr>
            <a:r>
              <a:rPr lang="en-US" sz="1200" dirty="0">
                <a:latin typeface="Noto Sans" panose="020B0502040504020204" pitchFamily="34" charset="0"/>
                <a:ea typeface="Noto Sans" panose="020B0502040504020204" pitchFamily="34" charset="0"/>
                <a:cs typeface="Noto Sans" panose="020B0502040504020204" pitchFamily="34" charset="0"/>
              </a:rPr>
              <a:t>Prebuilt components for faster development</a:t>
            </a:r>
          </a:p>
        </p:txBody>
      </p:sp>
      <p:sp>
        <p:nvSpPr>
          <p:cNvPr id="11" name="Subtitle 4">
            <a:extLst>
              <a:ext uri="{FF2B5EF4-FFF2-40B4-BE49-F238E27FC236}">
                <a16:creationId xmlns:a16="http://schemas.microsoft.com/office/drawing/2014/main" id="{3066711C-13AE-64AB-DA44-98D6A359ED72}"/>
              </a:ext>
            </a:extLst>
          </p:cNvPr>
          <p:cNvSpPr txBox="1">
            <a:spLocks/>
          </p:cNvSpPr>
          <p:nvPr/>
        </p:nvSpPr>
        <p:spPr>
          <a:xfrm>
            <a:off x="4841400" y="1451598"/>
            <a:ext cx="4302600" cy="39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latin typeface="Poppins SemiBold" panose="00000700000000000000" pitchFamily="2" charset="0"/>
                <a:cs typeface="Poppins SemiBold" panose="00000700000000000000" pitchFamily="2" charset="0"/>
              </a:rPr>
              <a:t>Design Goals</a:t>
            </a:r>
          </a:p>
        </p:txBody>
      </p:sp>
      <p:sp>
        <p:nvSpPr>
          <p:cNvPr id="13" name="Subtitle 3">
            <a:extLst>
              <a:ext uri="{FF2B5EF4-FFF2-40B4-BE49-F238E27FC236}">
                <a16:creationId xmlns:a16="http://schemas.microsoft.com/office/drawing/2014/main" id="{5B8263FE-F8EC-CEE3-BE58-ED880147FA50}"/>
              </a:ext>
            </a:extLst>
          </p:cNvPr>
          <p:cNvSpPr txBox="1">
            <a:spLocks/>
          </p:cNvSpPr>
          <p:nvPr/>
        </p:nvSpPr>
        <p:spPr>
          <a:xfrm>
            <a:off x="4841400" y="2924610"/>
            <a:ext cx="4302600" cy="8830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200" dirty="0">
                <a:latin typeface="Noto Sans" panose="020B0502040504020204" pitchFamily="34" charset="0"/>
                <a:ea typeface="Noto Sans" panose="020B0502040504020204" pitchFamily="34" charset="0"/>
                <a:cs typeface="Noto Sans" panose="020B0502040504020204" pitchFamily="34" charset="0"/>
              </a:rPr>
              <a:t>Simple upload process</a:t>
            </a:r>
          </a:p>
          <a:p>
            <a:pPr marL="171450" indent="-171450">
              <a:buFont typeface="Arial" panose="020B0604020202020204" pitchFamily="34" charset="0"/>
              <a:buChar char="•"/>
            </a:pPr>
            <a:r>
              <a:rPr lang="en-US" sz="1200" dirty="0">
                <a:latin typeface="Noto Sans" panose="020B0502040504020204" pitchFamily="34" charset="0"/>
                <a:ea typeface="Noto Sans" panose="020B0502040504020204" pitchFamily="34" charset="0"/>
                <a:cs typeface="Noto Sans" panose="020B0502040504020204" pitchFamily="34" charset="0"/>
              </a:rPr>
              <a:t>Immediate feedback with predictions</a:t>
            </a:r>
          </a:p>
          <a:p>
            <a:pPr marL="171450" indent="-171450">
              <a:buFont typeface="Arial" panose="020B0604020202020204" pitchFamily="34" charset="0"/>
              <a:buChar char="•"/>
            </a:pPr>
            <a:r>
              <a:rPr lang="en-US" sz="1200" dirty="0">
                <a:latin typeface="Noto Sans" panose="020B0502040504020204" pitchFamily="34" charset="0"/>
                <a:ea typeface="Noto Sans" panose="020B0502040504020204" pitchFamily="34" charset="0"/>
                <a:cs typeface="Noto Sans" panose="020B0502040504020204" pitchFamily="34" charset="0"/>
              </a:rPr>
              <a:t>Detailed information on detected diseases</a:t>
            </a:r>
          </a:p>
        </p:txBody>
      </p:sp>
      <p:sp>
        <p:nvSpPr>
          <p:cNvPr id="14" name="Subtitle 4">
            <a:extLst>
              <a:ext uri="{FF2B5EF4-FFF2-40B4-BE49-F238E27FC236}">
                <a16:creationId xmlns:a16="http://schemas.microsoft.com/office/drawing/2014/main" id="{996DCA05-58AF-5776-D0C5-BF7732E3EE87}"/>
              </a:ext>
            </a:extLst>
          </p:cNvPr>
          <p:cNvSpPr txBox="1">
            <a:spLocks/>
          </p:cNvSpPr>
          <p:nvPr/>
        </p:nvSpPr>
        <p:spPr>
          <a:xfrm>
            <a:off x="4841400" y="2531310"/>
            <a:ext cx="4302600" cy="39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latin typeface="Poppins SemiBold" panose="00000700000000000000" pitchFamily="2" charset="0"/>
                <a:cs typeface="Poppins SemiBold" panose="00000700000000000000" pitchFamily="2" charset="0"/>
              </a:rPr>
              <a:t>Key Features</a:t>
            </a:r>
          </a:p>
        </p:txBody>
      </p:sp>
      <p:pic>
        <p:nvPicPr>
          <p:cNvPr id="18" name="Graphic 17">
            <a:extLst>
              <a:ext uri="{FF2B5EF4-FFF2-40B4-BE49-F238E27FC236}">
                <a16:creationId xmlns:a16="http://schemas.microsoft.com/office/drawing/2014/main" id="{098B714B-FF75-6E2A-3569-87E19BB24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510" y="1075620"/>
            <a:ext cx="4189800" cy="4189800"/>
          </a:xfrm>
          <a:prstGeom prst="rect">
            <a:avLst/>
          </a:prstGeom>
        </p:spPr>
      </p:pic>
    </p:spTree>
    <p:extLst>
      <p:ext uri="{BB962C8B-B14F-4D97-AF65-F5344CB8AC3E}">
        <p14:creationId xmlns:p14="http://schemas.microsoft.com/office/powerpoint/2010/main" val="1939162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2D7E-8EAB-3359-C729-E6BE48B5B62B}"/>
              </a:ext>
            </a:extLst>
          </p:cNvPr>
          <p:cNvSpPr>
            <a:spLocks noGrp="1"/>
          </p:cNvSpPr>
          <p:nvPr>
            <p:ph type="title"/>
          </p:nvPr>
        </p:nvSpPr>
        <p:spPr/>
        <p:txBody>
          <a:bodyPr/>
          <a:lstStyle/>
          <a:p>
            <a:r>
              <a:rPr lang="en-US" dirty="0"/>
              <a:t>Desktop Screenshots</a:t>
            </a:r>
          </a:p>
        </p:txBody>
      </p:sp>
      <p:pic>
        <p:nvPicPr>
          <p:cNvPr id="3" name="Picture 2">
            <a:extLst>
              <a:ext uri="{FF2B5EF4-FFF2-40B4-BE49-F238E27FC236}">
                <a16:creationId xmlns:a16="http://schemas.microsoft.com/office/drawing/2014/main" id="{33392D44-874D-E449-62CD-F6056A0C40BB}"/>
              </a:ext>
            </a:extLst>
          </p:cNvPr>
          <p:cNvPicPr>
            <a:picLocks noChangeAspect="1"/>
          </p:cNvPicPr>
          <p:nvPr/>
        </p:nvPicPr>
        <p:blipFill>
          <a:blip r:embed="rId2"/>
          <a:stretch>
            <a:fillRect/>
          </a:stretch>
        </p:blipFill>
        <p:spPr>
          <a:xfrm>
            <a:off x="887641" y="1174106"/>
            <a:ext cx="3605927" cy="1713874"/>
          </a:xfrm>
          <a:prstGeom prst="rect">
            <a:avLst/>
          </a:prstGeom>
        </p:spPr>
      </p:pic>
      <p:pic>
        <p:nvPicPr>
          <p:cNvPr id="4" name="Picture 3">
            <a:extLst>
              <a:ext uri="{FF2B5EF4-FFF2-40B4-BE49-F238E27FC236}">
                <a16:creationId xmlns:a16="http://schemas.microsoft.com/office/drawing/2014/main" id="{176F8B77-C5FF-A794-AE07-3C4A6D237C0C}"/>
              </a:ext>
            </a:extLst>
          </p:cNvPr>
          <p:cNvPicPr>
            <a:picLocks noChangeAspect="1"/>
          </p:cNvPicPr>
          <p:nvPr/>
        </p:nvPicPr>
        <p:blipFill>
          <a:blip r:embed="rId3"/>
          <a:stretch>
            <a:fillRect/>
          </a:stretch>
        </p:blipFill>
        <p:spPr>
          <a:xfrm>
            <a:off x="4732020" y="1174106"/>
            <a:ext cx="3626215" cy="1713874"/>
          </a:xfrm>
          <a:prstGeom prst="rect">
            <a:avLst/>
          </a:prstGeom>
        </p:spPr>
      </p:pic>
      <p:pic>
        <p:nvPicPr>
          <p:cNvPr id="5" name="Picture 4">
            <a:extLst>
              <a:ext uri="{FF2B5EF4-FFF2-40B4-BE49-F238E27FC236}">
                <a16:creationId xmlns:a16="http://schemas.microsoft.com/office/drawing/2014/main" id="{6549A1FD-953A-45CA-D3C3-669F6A01D61B}"/>
              </a:ext>
            </a:extLst>
          </p:cNvPr>
          <p:cNvPicPr>
            <a:picLocks noChangeAspect="1"/>
          </p:cNvPicPr>
          <p:nvPr/>
        </p:nvPicPr>
        <p:blipFill>
          <a:blip r:embed="rId4"/>
          <a:stretch>
            <a:fillRect/>
          </a:stretch>
        </p:blipFill>
        <p:spPr>
          <a:xfrm>
            <a:off x="851132" y="3044361"/>
            <a:ext cx="3642436" cy="1713874"/>
          </a:xfrm>
          <a:prstGeom prst="rect">
            <a:avLst/>
          </a:prstGeom>
        </p:spPr>
      </p:pic>
      <p:pic>
        <p:nvPicPr>
          <p:cNvPr id="6" name="Picture 5">
            <a:extLst>
              <a:ext uri="{FF2B5EF4-FFF2-40B4-BE49-F238E27FC236}">
                <a16:creationId xmlns:a16="http://schemas.microsoft.com/office/drawing/2014/main" id="{C64FDC72-0DEC-E41A-827C-403D08B9647A}"/>
              </a:ext>
            </a:extLst>
          </p:cNvPr>
          <p:cNvPicPr>
            <a:picLocks noChangeAspect="1"/>
          </p:cNvPicPr>
          <p:nvPr/>
        </p:nvPicPr>
        <p:blipFill>
          <a:blip r:embed="rId5"/>
          <a:stretch>
            <a:fillRect/>
          </a:stretch>
        </p:blipFill>
        <p:spPr>
          <a:xfrm>
            <a:off x="4719179" y="3044361"/>
            <a:ext cx="3651895" cy="1713874"/>
          </a:xfrm>
          <a:prstGeom prst="rect">
            <a:avLst/>
          </a:prstGeom>
        </p:spPr>
      </p:pic>
    </p:spTree>
    <p:extLst>
      <p:ext uri="{BB962C8B-B14F-4D97-AF65-F5344CB8AC3E}">
        <p14:creationId xmlns:p14="http://schemas.microsoft.com/office/powerpoint/2010/main" val="3238041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2D7E-8EAB-3359-C729-E6BE48B5B62B}"/>
              </a:ext>
            </a:extLst>
          </p:cNvPr>
          <p:cNvSpPr>
            <a:spLocks noGrp="1"/>
          </p:cNvSpPr>
          <p:nvPr>
            <p:ph type="title"/>
          </p:nvPr>
        </p:nvSpPr>
        <p:spPr/>
        <p:txBody>
          <a:bodyPr/>
          <a:lstStyle/>
          <a:p>
            <a:r>
              <a:rPr lang="en-US" dirty="0"/>
              <a:t>Mobile Screenshots</a:t>
            </a:r>
          </a:p>
        </p:txBody>
      </p:sp>
      <p:pic>
        <p:nvPicPr>
          <p:cNvPr id="7" name="Picture 6">
            <a:extLst>
              <a:ext uri="{FF2B5EF4-FFF2-40B4-BE49-F238E27FC236}">
                <a16:creationId xmlns:a16="http://schemas.microsoft.com/office/drawing/2014/main" id="{6A089CF2-A775-574E-E104-9474C7B3AEEE}"/>
              </a:ext>
            </a:extLst>
          </p:cNvPr>
          <p:cNvPicPr>
            <a:picLocks noChangeAspect="1"/>
          </p:cNvPicPr>
          <p:nvPr/>
        </p:nvPicPr>
        <p:blipFill>
          <a:blip r:embed="rId2"/>
          <a:stretch>
            <a:fillRect/>
          </a:stretch>
        </p:blipFill>
        <p:spPr>
          <a:xfrm>
            <a:off x="849540" y="1133878"/>
            <a:ext cx="1546860" cy="3481705"/>
          </a:xfrm>
          <a:prstGeom prst="rect">
            <a:avLst/>
          </a:prstGeom>
        </p:spPr>
      </p:pic>
      <p:pic>
        <p:nvPicPr>
          <p:cNvPr id="8" name="Picture 7">
            <a:extLst>
              <a:ext uri="{FF2B5EF4-FFF2-40B4-BE49-F238E27FC236}">
                <a16:creationId xmlns:a16="http://schemas.microsoft.com/office/drawing/2014/main" id="{908AA075-80C5-B1CD-B394-45235FFBB4CF}"/>
              </a:ext>
            </a:extLst>
          </p:cNvPr>
          <p:cNvPicPr>
            <a:picLocks noChangeAspect="1"/>
          </p:cNvPicPr>
          <p:nvPr/>
        </p:nvPicPr>
        <p:blipFill>
          <a:blip r:embed="rId3"/>
          <a:stretch>
            <a:fillRect/>
          </a:stretch>
        </p:blipFill>
        <p:spPr>
          <a:xfrm>
            <a:off x="2580005" y="1133243"/>
            <a:ext cx="1545590" cy="3482340"/>
          </a:xfrm>
          <a:prstGeom prst="rect">
            <a:avLst/>
          </a:prstGeom>
        </p:spPr>
      </p:pic>
      <p:pic>
        <p:nvPicPr>
          <p:cNvPr id="9" name="Picture 8">
            <a:extLst>
              <a:ext uri="{FF2B5EF4-FFF2-40B4-BE49-F238E27FC236}">
                <a16:creationId xmlns:a16="http://schemas.microsoft.com/office/drawing/2014/main" id="{E6A02B3C-2696-B6FE-6DBB-CAB99953D3DD}"/>
              </a:ext>
            </a:extLst>
          </p:cNvPr>
          <p:cNvPicPr>
            <a:picLocks noChangeAspect="1"/>
          </p:cNvPicPr>
          <p:nvPr/>
        </p:nvPicPr>
        <p:blipFill>
          <a:blip r:embed="rId4"/>
          <a:stretch>
            <a:fillRect/>
          </a:stretch>
        </p:blipFill>
        <p:spPr>
          <a:xfrm>
            <a:off x="4309200" y="1119273"/>
            <a:ext cx="1554480" cy="3496310"/>
          </a:xfrm>
          <a:prstGeom prst="rect">
            <a:avLst/>
          </a:prstGeom>
        </p:spPr>
      </p:pic>
      <p:pic>
        <p:nvPicPr>
          <p:cNvPr id="10" name="Picture 9">
            <a:extLst>
              <a:ext uri="{FF2B5EF4-FFF2-40B4-BE49-F238E27FC236}">
                <a16:creationId xmlns:a16="http://schemas.microsoft.com/office/drawing/2014/main" id="{0921D8DC-DC01-0A32-F03C-E28F1B2CBB65}"/>
              </a:ext>
            </a:extLst>
          </p:cNvPr>
          <p:cNvPicPr>
            <a:picLocks noChangeAspect="1"/>
          </p:cNvPicPr>
          <p:nvPr/>
        </p:nvPicPr>
        <p:blipFill>
          <a:blip r:embed="rId5"/>
          <a:stretch>
            <a:fillRect/>
          </a:stretch>
        </p:blipFill>
        <p:spPr>
          <a:xfrm>
            <a:off x="6047285" y="1133243"/>
            <a:ext cx="1566545" cy="3482340"/>
          </a:xfrm>
          <a:prstGeom prst="rect">
            <a:avLst/>
          </a:prstGeom>
        </p:spPr>
      </p:pic>
    </p:spTree>
    <p:extLst>
      <p:ext uri="{BB962C8B-B14F-4D97-AF65-F5344CB8AC3E}">
        <p14:creationId xmlns:p14="http://schemas.microsoft.com/office/powerpoint/2010/main" val="3782520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806C-1F19-1525-A377-FBEC9A182B13}"/>
              </a:ext>
            </a:extLst>
          </p:cNvPr>
          <p:cNvSpPr>
            <a:spLocks noGrp="1"/>
          </p:cNvSpPr>
          <p:nvPr>
            <p:ph type="title"/>
          </p:nvPr>
        </p:nvSpPr>
        <p:spPr/>
        <p:txBody>
          <a:bodyPr/>
          <a:lstStyle/>
          <a:p>
            <a:r>
              <a:rPr lang="en-US" dirty="0"/>
              <a:t>Deployment</a:t>
            </a:r>
          </a:p>
        </p:txBody>
      </p:sp>
      <p:sp>
        <p:nvSpPr>
          <p:cNvPr id="3" name="Subtitle 2">
            <a:extLst>
              <a:ext uri="{FF2B5EF4-FFF2-40B4-BE49-F238E27FC236}">
                <a16:creationId xmlns:a16="http://schemas.microsoft.com/office/drawing/2014/main" id="{92E43318-031D-4915-1499-D18700FE43CF}"/>
              </a:ext>
            </a:extLst>
          </p:cNvPr>
          <p:cNvSpPr>
            <a:spLocks noGrp="1"/>
          </p:cNvSpPr>
          <p:nvPr>
            <p:ph type="subTitle" idx="1"/>
          </p:nvPr>
        </p:nvSpPr>
        <p:spPr>
          <a:xfrm>
            <a:off x="720000" y="2610628"/>
            <a:ext cx="4302600" cy="1235400"/>
          </a:xfrm>
        </p:spPr>
        <p:txBody>
          <a:bodyPr/>
          <a:lstStyle/>
          <a:p>
            <a:pPr>
              <a:buFont typeface="Arial" panose="020B0604020202020204" pitchFamily="34" charset="0"/>
              <a:buChar char="•"/>
            </a:pPr>
            <a:r>
              <a:rPr lang="en-US" dirty="0"/>
              <a:t>Automatic scaling</a:t>
            </a:r>
          </a:p>
          <a:p>
            <a:pPr>
              <a:buFont typeface="Arial" panose="020B0604020202020204" pitchFamily="34" charset="0"/>
              <a:buChar char="•"/>
            </a:pPr>
            <a:r>
              <a:rPr lang="en-US" dirty="0"/>
              <a:t>Secure and reliable</a:t>
            </a:r>
          </a:p>
          <a:p>
            <a:pPr>
              <a:buFont typeface="Arial" panose="020B0604020202020204" pitchFamily="34" charset="0"/>
              <a:buChar char="•"/>
            </a:pPr>
            <a:r>
              <a:rPr lang="en-US" dirty="0"/>
              <a:t>Simplified deployment process</a:t>
            </a:r>
          </a:p>
        </p:txBody>
      </p:sp>
      <p:sp>
        <p:nvSpPr>
          <p:cNvPr id="4" name="Subtitle 3">
            <a:extLst>
              <a:ext uri="{FF2B5EF4-FFF2-40B4-BE49-F238E27FC236}">
                <a16:creationId xmlns:a16="http://schemas.microsoft.com/office/drawing/2014/main" id="{43900BFA-2318-CDDB-26A4-262CC5ABCA79}"/>
              </a:ext>
            </a:extLst>
          </p:cNvPr>
          <p:cNvSpPr>
            <a:spLocks noGrp="1"/>
          </p:cNvSpPr>
          <p:nvPr>
            <p:ph type="subTitle" idx="2"/>
          </p:nvPr>
        </p:nvSpPr>
        <p:spPr/>
        <p:txBody>
          <a:bodyPr/>
          <a:lstStyle/>
          <a:p>
            <a:pPr>
              <a:buFont typeface="Arial" panose="020B0604020202020204" pitchFamily="34" charset="0"/>
              <a:buChar char="•"/>
            </a:pPr>
            <a:r>
              <a:rPr lang="en-US" dirty="0"/>
              <a:t>Hosted the application on Render</a:t>
            </a:r>
          </a:p>
          <a:p>
            <a:pPr>
              <a:buFont typeface="Arial" panose="020B0604020202020204" pitchFamily="34" charset="0"/>
              <a:buChar char="•"/>
            </a:pPr>
            <a:r>
              <a:rPr lang="en-US" dirty="0"/>
              <a:t>Easy-to-use platform for deployment</a:t>
            </a:r>
          </a:p>
        </p:txBody>
      </p:sp>
      <p:sp>
        <p:nvSpPr>
          <p:cNvPr id="5" name="Subtitle 4">
            <a:extLst>
              <a:ext uri="{FF2B5EF4-FFF2-40B4-BE49-F238E27FC236}">
                <a16:creationId xmlns:a16="http://schemas.microsoft.com/office/drawing/2014/main" id="{AA0368B0-6A0C-D280-CCC2-5CF40A43BADE}"/>
              </a:ext>
            </a:extLst>
          </p:cNvPr>
          <p:cNvSpPr>
            <a:spLocks noGrp="1"/>
          </p:cNvSpPr>
          <p:nvPr>
            <p:ph type="subTitle" idx="3"/>
          </p:nvPr>
        </p:nvSpPr>
        <p:spPr/>
        <p:txBody>
          <a:bodyPr/>
          <a:lstStyle/>
          <a:p>
            <a:r>
              <a:rPr lang="en-US" dirty="0"/>
              <a:t>Deployment on Render</a:t>
            </a:r>
          </a:p>
        </p:txBody>
      </p:sp>
      <p:sp>
        <p:nvSpPr>
          <p:cNvPr id="6" name="Subtitle 5">
            <a:extLst>
              <a:ext uri="{FF2B5EF4-FFF2-40B4-BE49-F238E27FC236}">
                <a16:creationId xmlns:a16="http://schemas.microsoft.com/office/drawing/2014/main" id="{2FA4F841-7417-3072-2C1A-3E8229BE2B60}"/>
              </a:ext>
            </a:extLst>
          </p:cNvPr>
          <p:cNvSpPr>
            <a:spLocks noGrp="1"/>
          </p:cNvSpPr>
          <p:nvPr>
            <p:ph type="subTitle" idx="4"/>
          </p:nvPr>
        </p:nvSpPr>
        <p:spPr>
          <a:xfrm>
            <a:off x="720000" y="2334683"/>
            <a:ext cx="4302600" cy="393300"/>
          </a:xfrm>
        </p:spPr>
        <p:txBody>
          <a:bodyPr/>
          <a:lstStyle/>
          <a:p>
            <a:r>
              <a:rPr lang="en-US" dirty="0"/>
              <a:t>Benefits and Features</a:t>
            </a:r>
          </a:p>
        </p:txBody>
      </p:sp>
      <p:pic>
        <p:nvPicPr>
          <p:cNvPr id="8" name="Graphic 7">
            <a:extLst>
              <a:ext uri="{FF2B5EF4-FFF2-40B4-BE49-F238E27FC236}">
                <a16:creationId xmlns:a16="http://schemas.microsoft.com/office/drawing/2014/main" id="{8B307987-5A0C-903B-0311-B40F027E41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9017" y="86828"/>
            <a:ext cx="3894667" cy="3894667"/>
          </a:xfrm>
          <a:prstGeom prst="rect">
            <a:avLst/>
          </a:prstGeom>
        </p:spPr>
      </p:pic>
      <p:pic>
        <p:nvPicPr>
          <p:cNvPr id="10" name="Picture 9">
            <a:extLst>
              <a:ext uri="{FF2B5EF4-FFF2-40B4-BE49-F238E27FC236}">
                <a16:creationId xmlns:a16="http://schemas.microsoft.com/office/drawing/2014/main" id="{9B440BDF-A039-2CF5-9742-45390D8231A1}"/>
              </a:ext>
            </a:extLst>
          </p:cNvPr>
          <p:cNvPicPr>
            <a:picLocks noChangeAspect="1"/>
          </p:cNvPicPr>
          <p:nvPr/>
        </p:nvPicPr>
        <p:blipFill>
          <a:blip r:embed="rId5"/>
          <a:stretch>
            <a:fillRect/>
          </a:stretch>
        </p:blipFill>
        <p:spPr>
          <a:xfrm>
            <a:off x="840316" y="3476847"/>
            <a:ext cx="7186283" cy="1272650"/>
          </a:xfrm>
          <a:prstGeom prst="rect">
            <a:avLst/>
          </a:prstGeom>
        </p:spPr>
      </p:pic>
    </p:spTree>
    <p:extLst>
      <p:ext uri="{BB962C8B-B14F-4D97-AF65-F5344CB8AC3E}">
        <p14:creationId xmlns:p14="http://schemas.microsoft.com/office/powerpoint/2010/main" val="2439654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0"/>
          <p:cNvSpPr txBox="1">
            <a:spLocks noGrp="1"/>
          </p:cNvSpPr>
          <p:nvPr>
            <p:ph type="subTitle" idx="1"/>
          </p:nvPr>
        </p:nvSpPr>
        <p:spPr>
          <a:xfrm>
            <a:off x="713441" y="1089370"/>
            <a:ext cx="2975337" cy="21003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Overview of the project objectives</a:t>
            </a:r>
          </a:p>
          <a:p>
            <a:pPr marL="171450" lvl="0" indent="-171450" algn="l" rtl="0">
              <a:spcBef>
                <a:spcPts val="0"/>
              </a:spcBef>
              <a:spcAft>
                <a:spcPts val="0"/>
              </a:spcAft>
              <a:buFont typeface="Arial" panose="020B0604020202020204" pitchFamily="34" charset="0"/>
              <a:buChar char="•"/>
            </a:pPr>
            <a:r>
              <a:rPr lang="en-US" dirty="0"/>
              <a:t>Importance of early disease detection</a:t>
            </a:r>
          </a:p>
          <a:p>
            <a:pPr marL="171450" lvl="0" indent="-171450" algn="l" rtl="0">
              <a:spcBef>
                <a:spcPts val="0"/>
              </a:spcBef>
              <a:spcAft>
                <a:spcPts val="0"/>
              </a:spcAft>
              <a:buFont typeface="Arial" panose="020B0604020202020204" pitchFamily="34" charset="0"/>
              <a:buChar char="•"/>
            </a:pPr>
            <a:r>
              <a:rPr lang="en-US" dirty="0"/>
              <a:t>Emphasis on software development and integration</a:t>
            </a:r>
            <a:endParaRPr dirty="0"/>
          </a:p>
        </p:txBody>
      </p:sp>
      <p:sp>
        <p:nvSpPr>
          <p:cNvPr id="412" name="Google Shape;412;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14" name="Google Shape;414;p30"/>
          <p:cNvSpPr/>
          <p:nvPr/>
        </p:nvSpPr>
        <p:spPr>
          <a:xfrm>
            <a:off x="3430769" y="4474989"/>
            <a:ext cx="258018" cy="258018"/>
          </a:xfrm>
          <a:custGeom>
            <a:avLst/>
            <a:gdLst/>
            <a:ahLst/>
            <a:cxnLst/>
            <a:rect l="l" t="t" r="r" b="b"/>
            <a:pathLst>
              <a:path w="1036" h="1036" fill="none" extrusionOk="0">
                <a:moveTo>
                  <a:pt x="518" y="1"/>
                </a:moveTo>
                <a:lnTo>
                  <a:pt x="1035" y="518"/>
                </a:lnTo>
                <a:lnTo>
                  <a:pt x="518" y="1036"/>
                </a:lnTo>
                <a:lnTo>
                  <a:pt x="0" y="518"/>
                </a:lnTo>
                <a:close/>
              </a:path>
            </a:pathLst>
          </a:custGeom>
          <a:noFill/>
          <a:ln w="9525" cap="flat"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8045332" y="267661"/>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4828339" y="4078124"/>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raphic 7">
            <a:extLst>
              <a:ext uri="{FF2B5EF4-FFF2-40B4-BE49-F238E27FC236}">
                <a16:creationId xmlns:a16="http://schemas.microsoft.com/office/drawing/2014/main" id="{24A1F5D9-4E51-0B29-F230-6AE5D4A22E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9671" y="-512445"/>
            <a:ext cx="6168390" cy="6168390"/>
          </a:xfrm>
          <a:prstGeom prst="rect">
            <a:avLst/>
          </a:prstGeom>
        </p:spPr>
      </p:pic>
      <p:pic>
        <p:nvPicPr>
          <p:cNvPr id="14" name="Graphic 13">
            <a:extLst>
              <a:ext uri="{FF2B5EF4-FFF2-40B4-BE49-F238E27FC236}">
                <a16:creationId xmlns:a16="http://schemas.microsoft.com/office/drawing/2014/main" id="{1D7089BE-9D61-C88E-90B4-44F9C47EF14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8164"/>
          <a:stretch/>
        </p:blipFill>
        <p:spPr>
          <a:xfrm>
            <a:off x="585565" y="2425996"/>
            <a:ext cx="2564510" cy="17621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060B-7C96-093F-08D5-18DD173D7BA6}"/>
              </a:ext>
            </a:extLst>
          </p:cNvPr>
          <p:cNvSpPr>
            <a:spLocks noGrp="1"/>
          </p:cNvSpPr>
          <p:nvPr>
            <p:ph type="title"/>
          </p:nvPr>
        </p:nvSpPr>
        <p:spPr/>
        <p:txBody>
          <a:bodyPr/>
          <a:lstStyle/>
          <a:p>
            <a:r>
              <a:rPr lang="en-US" dirty="0"/>
              <a:t>Challenges and Solutions</a:t>
            </a:r>
          </a:p>
        </p:txBody>
      </p:sp>
      <p:sp>
        <p:nvSpPr>
          <p:cNvPr id="3" name="Subtitle 2">
            <a:extLst>
              <a:ext uri="{FF2B5EF4-FFF2-40B4-BE49-F238E27FC236}">
                <a16:creationId xmlns:a16="http://schemas.microsoft.com/office/drawing/2014/main" id="{406EAF2B-3CCB-A3D8-8B5E-E4D624BAB4A0}"/>
              </a:ext>
            </a:extLst>
          </p:cNvPr>
          <p:cNvSpPr>
            <a:spLocks noGrp="1"/>
          </p:cNvSpPr>
          <p:nvPr>
            <p:ph type="subTitle" idx="1"/>
          </p:nvPr>
        </p:nvSpPr>
        <p:spPr>
          <a:xfrm>
            <a:off x="720000" y="3011757"/>
            <a:ext cx="4302600" cy="1235400"/>
          </a:xfrm>
        </p:spPr>
        <p:txBody>
          <a:bodyPr/>
          <a:lstStyle/>
          <a:p>
            <a:pPr>
              <a:buFont typeface="Arial" panose="020B0604020202020204" pitchFamily="34" charset="0"/>
              <a:buChar char="•"/>
            </a:pPr>
            <a:r>
              <a:rPr lang="en-US" dirty="0"/>
              <a:t>Detailed planning and research</a:t>
            </a:r>
          </a:p>
          <a:p>
            <a:pPr>
              <a:buFont typeface="Arial" panose="020B0604020202020204" pitchFamily="34" charset="0"/>
              <a:buChar char="•"/>
            </a:pPr>
            <a:r>
              <a:rPr lang="en-US" dirty="0"/>
              <a:t>Extensive model training and validation</a:t>
            </a:r>
          </a:p>
          <a:p>
            <a:pPr>
              <a:buFont typeface="Arial" panose="020B0604020202020204" pitchFamily="34" charset="0"/>
              <a:buChar char="•"/>
            </a:pPr>
            <a:r>
              <a:rPr lang="en-US" dirty="0"/>
              <a:t>Image preprocessing techniques</a:t>
            </a:r>
          </a:p>
        </p:txBody>
      </p:sp>
      <p:sp>
        <p:nvSpPr>
          <p:cNvPr id="4" name="Subtitle 3">
            <a:extLst>
              <a:ext uri="{FF2B5EF4-FFF2-40B4-BE49-F238E27FC236}">
                <a16:creationId xmlns:a16="http://schemas.microsoft.com/office/drawing/2014/main" id="{41C81B39-CC88-7422-2307-1A38EEE0C810}"/>
              </a:ext>
            </a:extLst>
          </p:cNvPr>
          <p:cNvSpPr>
            <a:spLocks noGrp="1"/>
          </p:cNvSpPr>
          <p:nvPr>
            <p:ph type="subTitle" idx="2"/>
          </p:nvPr>
        </p:nvSpPr>
        <p:spPr/>
        <p:txBody>
          <a:bodyPr/>
          <a:lstStyle/>
          <a:p>
            <a:pPr>
              <a:buFont typeface="Arial" panose="020B0604020202020204" pitchFamily="34" charset="0"/>
              <a:buChar char="•"/>
            </a:pPr>
            <a:r>
              <a:rPr lang="en-US" dirty="0"/>
              <a:t>Integrating multiple technologies</a:t>
            </a:r>
          </a:p>
          <a:p>
            <a:pPr>
              <a:buFont typeface="Arial" panose="020B0604020202020204" pitchFamily="34" charset="0"/>
              <a:buChar char="•"/>
            </a:pPr>
            <a:r>
              <a:rPr lang="en-US" dirty="0"/>
              <a:t>Ensuring accurate predictions</a:t>
            </a:r>
          </a:p>
          <a:p>
            <a:pPr>
              <a:buFont typeface="Arial" panose="020B0604020202020204" pitchFamily="34" charset="0"/>
              <a:buChar char="•"/>
            </a:pPr>
            <a:r>
              <a:rPr lang="en-US" dirty="0"/>
              <a:t>Handling various image qualities</a:t>
            </a:r>
          </a:p>
        </p:txBody>
      </p:sp>
      <p:sp>
        <p:nvSpPr>
          <p:cNvPr id="5" name="Subtitle 4">
            <a:extLst>
              <a:ext uri="{FF2B5EF4-FFF2-40B4-BE49-F238E27FC236}">
                <a16:creationId xmlns:a16="http://schemas.microsoft.com/office/drawing/2014/main" id="{B778E635-D5A7-AAC8-185C-1D96C634BD7B}"/>
              </a:ext>
            </a:extLst>
          </p:cNvPr>
          <p:cNvSpPr>
            <a:spLocks noGrp="1"/>
          </p:cNvSpPr>
          <p:nvPr>
            <p:ph type="subTitle" idx="3"/>
          </p:nvPr>
        </p:nvSpPr>
        <p:spPr/>
        <p:txBody>
          <a:bodyPr/>
          <a:lstStyle/>
          <a:p>
            <a:r>
              <a:rPr lang="en-US" dirty="0"/>
              <a:t>Challenges</a:t>
            </a:r>
          </a:p>
        </p:txBody>
      </p:sp>
      <p:sp>
        <p:nvSpPr>
          <p:cNvPr id="6" name="Subtitle 5">
            <a:extLst>
              <a:ext uri="{FF2B5EF4-FFF2-40B4-BE49-F238E27FC236}">
                <a16:creationId xmlns:a16="http://schemas.microsoft.com/office/drawing/2014/main" id="{9401D411-E823-F3EB-CD5E-5A4DF8D89654}"/>
              </a:ext>
            </a:extLst>
          </p:cNvPr>
          <p:cNvSpPr>
            <a:spLocks noGrp="1"/>
          </p:cNvSpPr>
          <p:nvPr>
            <p:ph type="subTitle" idx="4"/>
          </p:nvPr>
        </p:nvSpPr>
        <p:spPr>
          <a:xfrm>
            <a:off x="720000" y="2735812"/>
            <a:ext cx="4302600" cy="393300"/>
          </a:xfrm>
        </p:spPr>
        <p:txBody>
          <a:bodyPr/>
          <a:lstStyle/>
          <a:p>
            <a:r>
              <a:rPr lang="en-US" dirty="0"/>
              <a:t>Solutions</a:t>
            </a:r>
          </a:p>
        </p:txBody>
      </p:sp>
      <p:pic>
        <p:nvPicPr>
          <p:cNvPr id="8" name="Graphic 7">
            <a:extLst>
              <a:ext uri="{FF2B5EF4-FFF2-40B4-BE49-F238E27FC236}">
                <a16:creationId xmlns:a16="http://schemas.microsoft.com/office/drawing/2014/main" id="{D55541E8-59C6-9CA8-BA3E-93EE265D19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0030" y="551212"/>
            <a:ext cx="4762500" cy="4762500"/>
          </a:xfrm>
          <a:prstGeom prst="rect">
            <a:avLst/>
          </a:prstGeom>
        </p:spPr>
      </p:pic>
    </p:spTree>
    <p:extLst>
      <p:ext uri="{BB962C8B-B14F-4D97-AF65-F5344CB8AC3E}">
        <p14:creationId xmlns:p14="http://schemas.microsoft.com/office/powerpoint/2010/main" val="962022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5008B70-9BA5-08D0-F8A1-405089D0F735}"/>
              </a:ext>
            </a:extLst>
          </p:cNvPr>
          <p:cNvSpPr>
            <a:spLocks noGrp="1"/>
          </p:cNvSpPr>
          <p:nvPr>
            <p:ph type="subTitle" idx="1"/>
          </p:nvPr>
        </p:nvSpPr>
        <p:spPr>
          <a:xfrm>
            <a:off x="713441" y="1521599"/>
            <a:ext cx="4294800" cy="2457733"/>
          </a:xfrm>
        </p:spPr>
        <p:txBody>
          <a:bodyPr/>
          <a:lstStyle/>
          <a:p>
            <a:r>
              <a:rPr lang="en-US" sz="1400" b="1" dirty="0"/>
              <a:t>Enhancements:</a:t>
            </a:r>
          </a:p>
          <a:p>
            <a:endParaRPr lang="en-US" b="1" dirty="0"/>
          </a:p>
          <a:p>
            <a:pPr>
              <a:buFont typeface="Arial" panose="020B0604020202020204" pitchFamily="34" charset="0"/>
              <a:buChar char="•"/>
            </a:pPr>
            <a:r>
              <a:rPr lang="en-US" dirty="0"/>
              <a:t>Improve model accuracy and performance</a:t>
            </a:r>
          </a:p>
          <a:p>
            <a:pPr>
              <a:buFont typeface="Arial" panose="020B0604020202020204" pitchFamily="34" charset="0"/>
              <a:buChar char="•"/>
            </a:pPr>
            <a:r>
              <a:rPr lang="en-US" dirty="0"/>
              <a:t>Add support for more diseases</a:t>
            </a:r>
          </a:p>
          <a:p>
            <a:pPr>
              <a:buFont typeface="Arial" panose="020B0604020202020204" pitchFamily="34" charset="0"/>
              <a:buChar char="•"/>
            </a:pPr>
            <a:r>
              <a:rPr lang="en-US" dirty="0"/>
              <a:t>Enhance user interface</a:t>
            </a:r>
          </a:p>
          <a:p>
            <a:pPr>
              <a:buFont typeface="Arial" panose="020B0604020202020204" pitchFamily="34" charset="0"/>
              <a:buChar char="•"/>
            </a:pPr>
            <a:endParaRPr lang="en-US" dirty="0"/>
          </a:p>
          <a:p>
            <a:r>
              <a:rPr lang="en-US" sz="1400" b="1" dirty="0"/>
              <a:t>Additional Features:</a:t>
            </a:r>
          </a:p>
          <a:p>
            <a:endParaRPr lang="en-US" b="1" dirty="0"/>
          </a:p>
          <a:p>
            <a:pPr>
              <a:buFont typeface="Arial" panose="020B0604020202020204" pitchFamily="34" charset="0"/>
              <a:buChar char="•"/>
            </a:pPr>
            <a:r>
              <a:rPr lang="en-US" dirty="0"/>
              <a:t>Implement advanced image preprocessing</a:t>
            </a:r>
          </a:p>
          <a:p>
            <a:pPr>
              <a:buFont typeface="Arial" panose="020B0604020202020204" pitchFamily="34" charset="0"/>
              <a:buChar char="•"/>
            </a:pPr>
            <a:r>
              <a:rPr lang="en-US" dirty="0"/>
              <a:t>Add real-time prediction capabilities</a:t>
            </a:r>
          </a:p>
          <a:p>
            <a:pPr>
              <a:buFont typeface="Arial" panose="020B0604020202020204" pitchFamily="34" charset="0"/>
              <a:buChar char="•"/>
            </a:pPr>
            <a:r>
              <a:rPr lang="en-US" dirty="0"/>
              <a:t>Include multi-language support</a:t>
            </a:r>
          </a:p>
        </p:txBody>
      </p:sp>
      <p:sp>
        <p:nvSpPr>
          <p:cNvPr id="3" name="Title 2">
            <a:extLst>
              <a:ext uri="{FF2B5EF4-FFF2-40B4-BE49-F238E27FC236}">
                <a16:creationId xmlns:a16="http://schemas.microsoft.com/office/drawing/2014/main" id="{2C0C25ED-BED4-DBB4-A216-0FBDCB17A648}"/>
              </a:ext>
            </a:extLst>
          </p:cNvPr>
          <p:cNvSpPr>
            <a:spLocks noGrp="1"/>
          </p:cNvSpPr>
          <p:nvPr>
            <p:ph type="title"/>
          </p:nvPr>
        </p:nvSpPr>
        <p:spPr/>
        <p:txBody>
          <a:bodyPr/>
          <a:lstStyle/>
          <a:p>
            <a:r>
              <a:rPr lang="en-US" dirty="0"/>
              <a:t>Future Works</a:t>
            </a:r>
          </a:p>
        </p:txBody>
      </p:sp>
      <p:pic>
        <p:nvPicPr>
          <p:cNvPr id="6" name="Picture Placeholder 5">
            <a:extLst>
              <a:ext uri="{FF2B5EF4-FFF2-40B4-BE49-F238E27FC236}">
                <a16:creationId xmlns:a16="http://schemas.microsoft.com/office/drawing/2014/main" id="{649C8697-07B1-1BDC-A27A-301ABAC5AB43}"/>
              </a:ext>
            </a:extLst>
          </p:cNvPr>
          <p:cNvPicPr>
            <a:picLocks noGrp="1" noChangeAspect="1"/>
          </p:cNvPicPr>
          <p:nvPr>
            <p:ph type="pic" idx="2"/>
          </p:nvPr>
        </p:nvPicPr>
        <p:blipFill>
          <a:blip r:embed="rId3"/>
          <a:srcRect l="24479" r="24479"/>
          <a:stretch>
            <a:fillRect/>
          </a:stretch>
        </p:blipFill>
        <p:spPr/>
      </p:pic>
    </p:spTree>
    <p:extLst>
      <p:ext uri="{BB962C8B-B14F-4D97-AF65-F5344CB8AC3E}">
        <p14:creationId xmlns:p14="http://schemas.microsoft.com/office/powerpoint/2010/main" val="391048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918" name="Google Shape;918;p45"/>
          <p:cNvSpPr txBox="1">
            <a:spLocks noGrp="1"/>
          </p:cNvSpPr>
          <p:nvPr>
            <p:ph type="subTitle" idx="4294967295"/>
          </p:nvPr>
        </p:nvSpPr>
        <p:spPr>
          <a:xfrm>
            <a:off x="807085" y="1357630"/>
            <a:ext cx="5273675" cy="371475"/>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latin typeface="Poppins SemiBold"/>
                <a:ea typeface="Poppins SemiBold"/>
                <a:cs typeface="Poppins SemiBold"/>
                <a:sym typeface="Poppins SemiBold"/>
              </a:rPr>
              <a:t>Summary</a:t>
            </a:r>
            <a:endParaRPr sz="2000" dirty="0">
              <a:latin typeface="Poppins SemiBold"/>
              <a:ea typeface="Poppins SemiBold"/>
              <a:cs typeface="Poppins SemiBold"/>
              <a:sym typeface="Poppins SemiBold"/>
            </a:endParaRPr>
          </a:p>
        </p:txBody>
      </p:sp>
      <p:sp>
        <p:nvSpPr>
          <p:cNvPr id="919" name="Google Shape;919;p45"/>
          <p:cNvSpPr txBox="1">
            <a:spLocks noGrp="1"/>
          </p:cNvSpPr>
          <p:nvPr>
            <p:ph type="subTitle" idx="4294967295"/>
          </p:nvPr>
        </p:nvSpPr>
        <p:spPr>
          <a:xfrm>
            <a:off x="807085" y="1619568"/>
            <a:ext cx="3277235" cy="450850"/>
          </a:xfrm>
          <a:prstGeom prst="rect">
            <a:avLst/>
          </a:prstGeom>
          <a:ln>
            <a:noFill/>
          </a:ln>
        </p:spPr>
        <p:txBody>
          <a:bodyPr spcFirstLastPara="1" wrap="square" lIns="91425" tIns="91425" rIns="91425" bIns="91425" anchor="t" anchorCtr="0">
            <a:noAutofit/>
          </a:bodyPr>
          <a:lstStyle/>
          <a:p>
            <a:pPr marL="171450" indent="-171450"/>
            <a:r>
              <a:rPr lang="en-US" dirty="0"/>
              <a:t>Utilized ReactJS, </a:t>
            </a:r>
            <a:r>
              <a:rPr lang="en-US" dirty="0" err="1"/>
              <a:t>FastAPI</a:t>
            </a:r>
            <a:r>
              <a:rPr lang="en-US" dirty="0"/>
              <a:t>, and TensorFlow</a:t>
            </a:r>
          </a:p>
          <a:p>
            <a:pPr marL="171450" indent="-171450"/>
            <a:r>
              <a:rPr lang="en-US" dirty="0"/>
              <a:t>Developed a web app for tomato leaf disease detection</a:t>
            </a:r>
            <a:endParaRPr dirty="0"/>
          </a:p>
        </p:txBody>
      </p:sp>
      <p:sp>
        <p:nvSpPr>
          <p:cNvPr id="920" name="Google Shape;920;p45"/>
          <p:cNvSpPr txBox="1">
            <a:spLocks noGrp="1"/>
          </p:cNvSpPr>
          <p:nvPr>
            <p:ph type="subTitle" idx="4294967295"/>
          </p:nvPr>
        </p:nvSpPr>
        <p:spPr>
          <a:xfrm>
            <a:off x="807085" y="2571750"/>
            <a:ext cx="5273675" cy="371475"/>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latin typeface="Poppins SemiBold"/>
                <a:ea typeface="Poppins SemiBold"/>
                <a:cs typeface="Poppins SemiBold"/>
                <a:sym typeface="Poppins SemiBold"/>
              </a:rPr>
              <a:t>Reflection</a:t>
            </a:r>
          </a:p>
        </p:txBody>
      </p:sp>
      <p:sp>
        <p:nvSpPr>
          <p:cNvPr id="921" name="Google Shape;921;p45"/>
          <p:cNvSpPr txBox="1">
            <a:spLocks noGrp="1"/>
          </p:cNvSpPr>
          <p:nvPr>
            <p:ph type="subTitle" idx="4294967295"/>
          </p:nvPr>
        </p:nvSpPr>
        <p:spPr>
          <a:xfrm>
            <a:off x="807085" y="2828925"/>
            <a:ext cx="3277235" cy="450850"/>
          </a:xfrm>
          <a:prstGeom prst="rect">
            <a:avLst/>
          </a:prstGeom>
          <a:ln>
            <a:noFill/>
          </a:ln>
        </p:spPr>
        <p:txBody>
          <a:bodyPr spcFirstLastPara="1" wrap="square" lIns="91425" tIns="91425" rIns="91425" bIns="91425" anchor="t" anchorCtr="0">
            <a:noAutofit/>
          </a:bodyPr>
          <a:lstStyle/>
          <a:p>
            <a:pPr marL="171450" indent="-171450"/>
            <a:r>
              <a:rPr lang="en-US" dirty="0"/>
              <a:t>Effective integration of technologies</a:t>
            </a:r>
          </a:p>
          <a:p>
            <a:pPr marL="171450" indent="-171450"/>
            <a:r>
              <a:rPr lang="en-US" dirty="0"/>
              <a:t>Lessons learned and future improvements</a:t>
            </a:r>
            <a:endParaRPr dirty="0"/>
          </a:p>
        </p:txBody>
      </p:sp>
      <p:pic>
        <p:nvPicPr>
          <p:cNvPr id="3" name="Graphic 2">
            <a:extLst>
              <a:ext uri="{FF2B5EF4-FFF2-40B4-BE49-F238E27FC236}">
                <a16:creationId xmlns:a16="http://schemas.microsoft.com/office/drawing/2014/main" id="{AAAF30BB-8B20-0F77-5E85-7068624F7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9050" y="259080"/>
            <a:ext cx="4762500" cy="4762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grpSp>
        <p:nvGrpSpPr>
          <p:cNvPr id="932" name="Google Shape;932;p46"/>
          <p:cNvGrpSpPr/>
          <p:nvPr/>
        </p:nvGrpSpPr>
        <p:grpSpPr>
          <a:xfrm>
            <a:off x="5298458" y="-173563"/>
            <a:ext cx="5831251" cy="6808998"/>
            <a:chOff x="5298458" y="-173563"/>
            <a:chExt cx="5831251" cy="6808998"/>
          </a:xfrm>
        </p:grpSpPr>
        <p:sp>
          <p:nvSpPr>
            <p:cNvPr id="933" name="Google Shape;933;p46"/>
            <p:cNvSpPr/>
            <p:nvPr/>
          </p:nvSpPr>
          <p:spPr>
            <a:xfrm rot="572290" flipH="1">
              <a:off x="5768611" y="189618"/>
              <a:ext cx="4890946" cy="6082636"/>
            </a:xfrm>
            <a:custGeom>
              <a:avLst/>
              <a:gdLst/>
              <a:ahLst/>
              <a:cxnLst/>
              <a:rect l="l" t="t" r="r" b="b"/>
              <a:pathLst>
                <a:path w="36548" h="45453" extrusionOk="0">
                  <a:moveTo>
                    <a:pt x="22658" y="1"/>
                  </a:moveTo>
                  <a:cubicBezTo>
                    <a:pt x="21878" y="1"/>
                    <a:pt x="21097" y="215"/>
                    <a:pt x="20408" y="645"/>
                  </a:cubicBezTo>
                  <a:lnTo>
                    <a:pt x="2692" y="11690"/>
                  </a:lnTo>
                  <a:cubicBezTo>
                    <a:pt x="371" y="13135"/>
                    <a:pt x="0" y="16364"/>
                    <a:pt x="1934" y="18301"/>
                  </a:cubicBezTo>
                  <a:lnTo>
                    <a:pt x="8724" y="25091"/>
                  </a:lnTo>
                  <a:cubicBezTo>
                    <a:pt x="9808" y="26179"/>
                    <a:pt x="10222" y="27764"/>
                    <a:pt x="9808" y="29242"/>
                  </a:cubicBezTo>
                  <a:lnTo>
                    <a:pt x="6788" y="40049"/>
                  </a:lnTo>
                  <a:cubicBezTo>
                    <a:pt x="5992" y="42893"/>
                    <a:pt x="8214" y="45452"/>
                    <a:pt x="10867" y="45452"/>
                  </a:cubicBezTo>
                  <a:cubicBezTo>
                    <a:pt x="11415" y="45452"/>
                    <a:pt x="11981" y="45343"/>
                    <a:pt x="12543" y="45105"/>
                  </a:cubicBezTo>
                  <a:lnTo>
                    <a:pt x="33250" y="36306"/>
                  </a:lnTo>
                  <a:cubicBezTo>
                    <a:pt x="35603" y="35306"/>
                    <a:pt x="36547" y="32474"/>
                    <a:pt x="35265" y="30264"/>
                  </a:cubicBezTo>
                  <a:lnTo>
                    <a:pt x="29669" y="20606"/>
                  </a:lnTo>
                  <a:cubicBezTo>
                    <a:pt x="28969" y="19401"/>
                    <a:pt x="28907" y="17933"/>
                    <a:pt x="29496" y="16673"/>
                  </a:cubicBezTo>
                  <a:lnTo>
                    <a:pt x="32553" y="10150"/>
                  </a:lnTo>
                  <a:cubicBezTo>
                    <a:pt x="33438" y="8259"/>
                    <a:pt x="32817" y="6003"/>
                    <a:pt x="31088" y="4828"/>
                  </a:cubicBezTo>
                  <a:lnTo>
                    <a:pt x="25040" y="733"/>
                  </a:lnTo>
                  <a:cubicBezTo>
                    <a:pt x="24322" y="245"/>
                    <a:pt x="23490" y="1"/>
                    <a:pt x="22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rot="-5627724">
              <a:off x="6595767" y="2845584"/>
              <a:ext cx="2205006" cy="2127224"/>
            </a:xfrm>
            <a:custGeom>
              <a:avLst/>
              <a:gdLst/>
              <a:ahLst/>
              <a:cxnLst/>
              <a:rect l="l" t="t" r="r" b="b"/>
              <a:pathLst>
                <a:path w="88192" h="85081" extrusionOk="0">
                  <a:moveTo>
                    <a:pt x="37000" y="0"/>
                  </a:moveTo>
                  <a:cubicBezTo>
                    <a:pt x="31520" y="0"/>
                    <a:pt x="26251" y="2509"/>
                    <a:pt x="22802" y="6942"/>
                  </a:cubicBezTo>
                  <a:lnTo>
                    <a:pt x="5425" y="29280"/>
                  </a:lnTo>
                  <a:cubicBezTo>
                    <a:pt x="0" y="36228"/>
                    <a:pt x="436" y="46091"/>
                    <a:pt x="6426" y="52560"/>
                  </a:cubicBezTo>
                  <a:lnTo>
                    <a:pt x="31259" y="79322"/>
                  </a:lnTo>
                  <a:cubicBezTo>
                    <a:pt x="34728" y="83054"/>
                    <a:pt x="39539" y="85081"/>
                    <a:pt x="44464" y="85081"/>
                  </a:cubicBezTo>
                  <a:cubicBezTo>
                    <a:pt x="46354" y="85081"/>
                    <a:pt x="48261" y="84782"/>
                    <a:pt x="50115" y="84167"/>
                  </a:cubicBezTo>
                  <a:lnTo>
                    <a:pt x="73179" y="76523"/>
                  </a:lnTo>
                  <a:cubicBezTo>
                    <a:pt x="83158" y="73216"/>
                    <a:pt x="88191" y="62076"/>
                    <a:pt x="84057" y="52386"/>
                  </a:cubicBezTo>
                  <a:lnTo>
                    <a:pt x="67725" y="14093"/>
                  </a:lnTo>
                  <a:cubicBezTo>
                    <a:pt x="65462" y="8755"/>
                    <a:pt x="60748" y="4854"/>
                    <a:pt x="55091" y="3592"/>
                  </a:cubicBezTo>
                  <a:lnTo>
                    <a:pt x="40905" y="430"/>
                  </a:lnTo>
                  <a:cubicBezTo>
                    <a:pt x="39606" y="141"/>
                    <a:pt x="38297" y="0"/>
                    <a:pt x="37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46"/>
          <p:cNvSpPr txBox="1">
            <a:spLocks noGrp="1"/>
          </p:cNvSpPr>
          <p:nvPr>
            <p:ph type="title"/>
          </p:nvPr>
        </p:nvSpPr>
        <p:spPr>
          <a:xfrm>
            <a:off x="734536" y="665219"/>
            <a:ext cx="494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936" name="Google Shape;936;p46"/>
          <p:cNvSpPr txBox="1">
            <a:spLocks noGrp="1"/>
          </p:cNvSpPr>
          <p:nvPr>
            <p:ph type="subTitle" idx="1"/>
          </p:nvPr>
        </p:nvSpPr>
        <p:spPr>
          <a:xfrm>
            <a:off x="734536" y="1637592"/>
            <a:ext cx="4945800" cy="20324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1000"/>
              </a:spcBef>
              <a:spcAft>
                <a:spcPts val="0"/>
              </a:spcAft>
              <a:buNone/>
            </a:pPr>
            <a:r>
              <a:rPr lang="en-US" b="1" dirty="0"/>
              <a:t>Name</a:t>
            </a:r>
            <a:r>
              <a:rPr lang="en-US" dirty="0"/>
              <a:t>: Seward Richard Mupereri</a:t>
            </a:r>
          </a:p>
          <a:p>
            <a:pPr marL="0" lvl="0" indent="0" algn="l" rtl="0">
              <a:spcBef>
                <a:spcPts val="1000"/>
              </a:spcBef>
              <a:spcAft>
                <a:spcPts val="0"/>
              </a:spcAft>
              <a:buNone/>
            </a:pPr>
            <a:r>
              <a:rPr lang="en-US" b="1" dirty="0"/>
              <a:t>Student ID</a:t>
            </a:r>
            <a:r>
              <a:rPr lang="en-US" dirty="0"/>
              <a:t>: 20140175</a:t>
            </a:r>
          </a:p>
          <a:p>
            <a:pPr marL="0" lvl="0" indent="0" algn="l" rtl="0">
              <a:spcBef>
                <a:spcPts val="1000"/>
              </a:spcBef>
              <a:spcAft>
                <a:spcPts val="0"/>
              </a:spcAft>
              <a:buNone/>
            </a:pPr>
            <a:r>
              <a:rPr lang="en-US" b="1" dirty="0"/>
              <a:t>Supervisor</a:t>
            </a:r>
            <a:r>
              <a:rPr lang="en-US" dirty="0"/>
              <a:t>: Dr. </a:t>
            </a:r>
            <a:r>
              <a:rPr lang="en-US" dirty="0" err="1"/>
              <a:t>Ferhun</a:t>
            </a:r>
            <a:r>
              <a:rPr lang="en-US" dirty="0"/>
              <a:t> </a:t>
            </a:r>
            <a:r>
              <a:rPr lang="en-US" dirty="0" err="1"/>
              <a:t>Yorgancıoğlu</a:t>
            </a:r>
            <a:endParaRPr lang="en-US" dirty="0"/>
          </a:p>
          <a:p>
            <a:pPr marL="0" lvl="0" indent="0" algn="l" rtl="0">
              <a:spcBef>
                <a:spcPts val="1000"/>
              </a:spcBef>
              <a:spcAft>
                <a:spcPts val="0"/>
              </a:spcAft>
              <a:buNone/>
            </a:pPr>
            <a:r>
              <a:rPr lang="en-US" b="1" dirty="0"/>
              <a:t>Project Website:</a:t>
            </a:r>
            <a:endParaRPr b="1" dirty="0"/>
          </a:p>
          <a:p>
            <a:pPr marL="0" lvl="0" indent="0" algn="l" rtl="0">
              <a:spcBef>
                <a:spcPts val="0"/>
              </a:spcBef>
              <a:spcAft>
                <a:spcPts val="0"/>
              </a:spcAft>
              <a:buNone/>
            </a:pPr>
            <a:r>
              <a:rPr lang="en-US" dirty="0">
                <a:hlinkClick r:id="rId3"/>
              </a:rPr>
              <a:t>https://digital-farmers-front-end.onrender.com/</a:t>
            </a:r>
            <a:endParaRPr dirty="0"/>
          </a:p>
        </p:txBody>
      </p:sp>
      <p:sp>
        <p:nvSpPr>
          <p:cNvPr id="1047" name="Google Shape;1047;p46"/>
          <p:cNvSpPr/>
          <p:nvPr/>
        </p:nvSpPr>
        <p:spPr>
          <a:xfrm>
            <a:off x="4921651" y="201039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7049548" y="-333824"/>
            <a:ext cx="112402" cy="109997"/>
          </a:xfrm>
          <a:custGeom>
            <a:avLst/>
            <a:gdLst/>
            <a:ahLst/>
            <a:cxnLst/>
            <a:rect l="l" t="t" r="r" b="b"/>
            <a:pathLst>
              <a:path w="656" h="642" extrusionOk="0">
                <a:moveTo>
                  <a:pt x="330" y="0"/>
                </a:moveTo>
                <a:cubicBezTo>
                  <a:pt x="161" y="0"/>
                  <a:pt x="1" y="147"/>
                  <a:pt x="8" y="319"/>
                </a:cubicBezTo>
                <a:cubicBezTo>
                  <a:pt x="17" y="495"/>
                  <a:pt x="147" y="641"/>
                  <a:pt x="330" y="641"/>
                </a:cubicBezTo>
                <a:cubicBezTo>
                  <a:pt x="496" y="641"/>
                  <a:pt x="655" y="492"/>
                  <a:pt x="649" y="319"/>
                </a:cubicBezTo>
                <a:cubicBezTo>
                  <a:pt x="642" y="147"/>
                  <a:pt x="509" y="0"/>
                  <a:pt x="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a:off x="8301769" y="410489"/>
            <a:ext cx="258018" cy="258018"/>
          </a:xfrm>
          <a:custGeom>
            <a:avLst/>
            <a:gdLst/>
            <a:ahLst/>
            <a:cxnLst/>
            <a:rect l="l" t="t" r="r" b="b"/>
            <a:pathLst>
              <a:path w="1036" h="1036" fill="none" extrusionOk="0">
                <a:moveTo>
                  <a:pt x="518" y="1"/>
                </a:moveTo>
                <a:lnTo>
                  <a:pt x="1035" y="518"/>
                </a:lnTo>
                <a:lnTo>
                  <a:pt x="518" y="1036"/>
                </a:lnTo>
                <a:lnTo>
                  <a:pt x="0" y="518"/>
                </a:lnTo>
                <a:close/>
              </a:path>
            </a:pathLst>
          </a:custGeom>
          <a:noFill/>
          <a:ln w="9525" cap="flat"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8022632" y="4891961"/>
            <a:ext cx="1997899" cy="251543"/>
          </a:xfrm>
          <a:custGeom>
            <a:avLst/>
            <a:gdLst/>
            <a:ahLst/>
            <a:cxnLst/>
            <a:rect l="l" t="t" r="r" b="b"/>
            <a:pathLst>
              <a:path w="8022" h="1010" fill="none" extrusionOk="0">
                <a:moveTo>
                  <a:pt x="0" y="583"/>
                </a:moveTo>
                <a:cubicBezTo>
                  <a:pt x="785" y="163"/>
                  <a:pt x="1703" y="0"/>
                  <a:pt x="2582" y="134"/>
                </a:cubicBezTo>
                <a:cubicBezTo>
                  <a:pt x="3604" y="290"/>
                  <a:pt x="4545" y="824"/>
                  <a:pt x="5577" y="925"/>
                </a:cubicBezTo>
                <a:cubicBezTo>
                  <a:pt x="6433" y="1009"/>
                  <a:pt x="7315" y="778"/>
                  <a:pt x="8021" y="287"/>
                </a:cubicBezTo>
              </a:path>
            </a:pathLst>
          </a:custGeom>
          <a:noFill/>
          <a:ln w="9525" cap="rnd"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3369710-C48D-E7F1-3A3E-ECE24C03FAD2}"/>
              </a:ext>
            </a:extLst>
          </p:cNvPr>
          <p:cNvPicPr>
            <a:picLocks noChangeAspect="1"/>
          </p:cNvPicPr>
          <p:nvPr/>
        </p:nvPicPr>
        <p:blipFill rotWithShape="1">
          <a:blip r:embed="rId4"/>
          <a:srcRect l="-2700" t="-6393" r="51458" b="-1"/>
          <a:stretch/>
        </p:blipFill>
        <p:spPr>
          <a:xfrm flipH="1">
            <a:off x="5260417" y="1455189"/>
            <a:ext cx="3816312" cy="31761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a:t>
            </a:r>
            <a:endParaRPr dirty="0"/>
          </a:p>
        </p:txBody>
      </p:sp>
      <p:sp>
        <p:nvSpPr>
          <p:cNvPr id="434" name="Google Shape;434;p32"/>
          <p:cNvSpPr txBox="1">
            <a:spLocks noGrp="1"/>
          </p:cNvSpPr>
          <p:nvPr>
            <p:ph type="subTitle" idx="2"/>
          </p:nvPr>
        </p:nvSpPr>
        <p:spPr>
          <a:xfrm>
            <a:off x="720000" y="1841842"/>
            <a:ext cx="4302600" cy="12354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dirty="0"/>
              <a:t>Rapid spread of diseases</a:t>
            </a:r>
          </a:p>
          <a:p>
            <a:pPr marL="171450" indent="-171450">
              <a:buFont typeface="Arial" panose="020B0604020202020204" pitchFamily="34" charset="0"/>
              <a:buChar char="•"/>
            </a:pPr>
            <a:r>
              <a:rPr lang="en-US" dirty="0"/>
              <a:t>Difficulty in timely detection</a:t>
            </a:r>
            <a:endParaRPr dirty="0"/>
          </a:p>
        </p:txBody>
      </p:sp>
      <p:sp>
        <p:nvSpPr>
          <p:cNvPr id="435" name="Google Shape;435;p32"/>
          <p:cNvSpPr txBox="1">
            <a:spLocks noGrp="1"/>
          </p:cNvSpPr>
          <p:nvPr>
            <p:ph type="subTitle" idx="3"/>
          </p:nvPr>
        </p:nvSpPr>
        <p:spPr>
          <a:xfrm>
            <a:off x="720000" y="1565898"/>
            <a:ext cx="4302600" cy="3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Challenges faced by tomato farmers:</a:t>
            </a:r>
            <a:endParaRPr dirty="0"/>
          </a:p>
        </p:txBody>
      </p:sp>
      <p:sp>
        <p:nvSpPr>
          <p:cNvPr id="436" name="Google Shape;436;p32"/>
          <p:cNvSpPr/>
          <p:nvPr/>
        </p:nvSpPr>
        <p:spPr>
          <a:xfrm>
            <a:off x="6405921" y="4093630"/>
            <a:ext cx="102" cy="18069"/>
          </a:xfrm>
          <a:custGeom>
            <a:avLst/>
            <a:gdLst/>
            <a:ahLst/>
            <a:cxnLst/>
            <a:rect l="l" t="t" r="r" b="b"/>
            <a:pathLst>
              <a:path w="1" h="177" fill="none" extrusionOk="0">
                <a:moveTo>
                  <a:pt x="1" y="0"/>
                </a:moveTo>
                <a:lnTo>
                  <a:pt x="1" y="176"/>
                </a:lnTo>
              </a:path>
            </a:pathLst>
          </a:custGeom>
          <a:noFill/>
          <a:ln w="2025" cap="flat" cmpd="sng">
            <a:solidFill>
              <a:schemeClr val="lt1"/>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6324866" y="4079338"/>
            <a:ext cx="6738" cy="16742"/>
          </a:xfrm>
          <a:custGeom>
            <a:avLst/>
            <a:gdLst/>
            <a:ahLst/>
            <a:cxnLst/>
            <a:rect l="l" t="t" r="r" b="b"/>
            <a:pathLst>
              <a:path w="66" h="164" fill="none" extrusionOk="0">
                <a:moveTo>
                  <a:pt x="66" y="0"/>
                </a:moveTo>
                <a:lnTo>
                  <a:pt x="0" y="163"/>
                </a:lnTo>
              </a:path>
            </a:pathLst>
          </a:custGeom>
          <a:noFill/>
          <a:ln w="2025" cap="flat" cmpd="sng">
            <a:solidFill>
              <a:schemeClr val="lt1"/>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6485037" y="4077296"/>
            <a:ext cx="7044" cy="16436"/>
          </a:xfrm>
          <a:custGeom>
            <a:avLst/>
            <a:gdLst/>
            <a:ahLst/>
            <a:cxnLst/>
            <a:rect l="l" t="t" r="r" b="b"/>
            <a:pathLst>
              <a:path w="69" h="161" fill="none" extrusionOk="0">
                <a:moveTo>
                  <a:pt x="69" y="160"/>
                </a:moveTo>
                <a:lnTo>
                  <a:pt x="1" y="1"/>
                </a:lnTo>
              </a:path>
            </a:pathLst>
          </a:custGeom>
          <a:noFill/>
          <a:ln w="2025" cap="flat" cmpd="sng">
            <a:solidFill>
              <a:schemeClr val="lt1"/>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8988214" y="1814424"/>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4;p32">
            <a:extLst>
              <a:ext uri="{FF2B5EF4-FFF2-40B4-BE49-F238E27FC236}">
                <a16:creationId xmlns:a16="http://schemas.microsoft.com/office/drawing/2014/main" id="{275EBE17-DBE2-AFFE-644D-66141FB39B93}"/>
              </a:ext>
            </a:extLst>
          </p:cNvPr>
          <p:cNvSpPr txBox="1">
            <a:spLocks/>
          </p:cNvSpPr>
          <p:nvPr/>
        </p:nvSpPr>
        <p:spPr>
          <a:xfrm>
            <a:off x="726384" y="3040765"/>
            <a:ext cx="4302600" cy="12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1pPr>
            <a:lvl2pPr marL="914400" marR="0" lvl="1"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2pPr>
            <a:lvl3pPr marL="1371600" marR="0" lvl="2"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3pPr>
            <a:lvl4pPr marL="1828800" marR="0" lvl="3"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4pPr>
            <a:lvl5pPr marL="2286000" marR="0" lvl="4"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5pPr>
            <a:lvl6pPr marL="2743200" marR="0" lvl="5"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6pPr>
            <a:lvl7pPr marL="3200400" marR="0" lvl="6"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7pPr>
            <a:lvl8pPr marL="3657600" marR="0" lvl="7"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8pPr>
            <a:lvl9pPr marL="4114800" marR="0" lvl="8"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9pPr>
          </a:lstStyle>
          <a:p>
            <a:pPr marL="171450" indent="-171450">
              <a:buFont typeface="Arial" panose="020B0604020202020204" pitchFamily="34" charset="0"/>
              <a:buChar char="•"/>
            </a:pPr>
            <a:r>
              <a:rPr lang="en-US" dirty="0"/>
              <a:t>Financial losses due to crop damage</a:t>
            </a:r>
          </a:p>
          <a:p>
            <a:pPr marL="171450" indent="-171450">
              <a:buFont typeface="Arial" panose="020B0604020202020204" pitchFamily="34" charset="0"/>
              <a:buChar char="•"/>
            </a:pPr>
            <a:r>
              <a:rPr lang="en-US" dirty="0"/>
              <a:t>Increased use of chemical treatments</a:t>
            </a:r>
          </a:p>
        </p:txBody>
      </p:sp>
      <p:sp>
        <p:nvSpPr>
          <p:cNvPr id="7" name="Google Shape;435;p32">
            <a:extLst>
              <a:ext uri="{FF2B5EF4-FFF2-40B4-BE49-F238E27FC236}">
                <a16:creationId xmlns:a16="http://schemas.microsoft.com/office/drawing/2014/main" id="{9C3C9D10-958E-DDB7-6808-94C5736224F2}"/>
              </a:ext>
            </a:extLst>
          </p:cNvPr>
          <p:cNvSpPr txBox="1">
            <a:spLocks/>
          </p:cNvSpPr>
          <p:nvPr/>
        </p:nvSpPr>
        <p:spPr>
          <a:xfrm>
            <a:off x="726384" y="2764821"/>
            <a:ext cx="4302600" cy="39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Poppins SemiBold"/>
                <a:ea typeface="Poppins SemiBold"/>
                <a:cs typeface="Poppins SemiBold"/>
                <a:sym typeface="Poppins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Economic and environmental impacts</a:t>
            </a:r>
          </a:p>
        </p:txBody>
      </p:sp>
      <p:sp>
        <p:nvSpPr>
          <p:cNvPr id="8" name="Google Shape;434;p32">
            <a:extLst>
              <a:ext uri="{FF2B5EF4-FFF2-40B4-BE49-F238E27FC236}">
                <a16:creationId xmlns:a16="http://schemas.microsoft.com/office/drawing/2014/main" id="{AD1A8C00-AF26-D5AB-B560-19627AC73C42}"/>
              </a:ext>
            </a:extLst>
          </p:cNvPr>
          <p:cNvSpPr txBox="1">
            <a:spLocks/>
          </p:cNvSpPr>
          <p:nvPr/>
        </p:nvSpPr>
        <p:spPr>
          <a:xfrm>
            <a:off x="719843" y="3940621"/>
            <a:ext cx="4302600" cy="12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1pPr>
            <a:lvl2pPr marL="914400" marR="0" lvl="1"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2pPr>
            <a:lvl3pPr marL="1371600" marR="0" lvl="2"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3pPr>
            <a:lvl4pPr marL="1828800" marR="0" lvl="3"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4pPr>
            <a:lvl5pPr marL="2286000" marR="0" lvl="4"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5pPr>
            <a:lvl6pPr marL="2743200" marR="0" lvl="5"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6pPr>
            <a:lvl7pPr marL="3200400" marR="0" lvl="6"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7pPr>
            <a:lvl8pPr marL="3657600" marR="0" lvl="7"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8pPr>
            <a:lvl9pPr marL="4114800" marR="0" lvl="8" indent="-304800" algn="ctr" rtl="0">
              <a:lnSpc>
                <a:spcPct val="100000"/>
              </a:lnSpc>
              <a:spcBef>
                <a:spcPts val="0"/>
              </a:spcBef>
              <a:spcAft>
                <a:spcPts val="0"/>
              </a:spcAft>
              <a:buClr>
                <a:schemeClr val="dk1"/>
              </a:buClr>
              <a:buSzPts val="1200"/>
              <a:buFont typeface="Noto Sans"/>
              <a:buNone/>
              <a:defRPr sz="1200" b="0" i="0" u="none" strike="noStrike" cap="none">
                <a:solidFill>
                  <a:schemeClr val="dk1"/>
                </a:solidFill>
                <a:latin typeface="Noto Sans"/>
                <a:ea typeface="Noto Sans"/>
                <a:cs typeface="Noto Sans"/>
                <a:sym typeface="Noto Sans"/>
              </a:defRPr>
            </a:lvl9pPr>
          </a:lstStyle>
          <a:p>
            <a:pPr marL="171450" indent="-171450">
              <a:buFont typeface="Arial" panose="020B0604020202020204" pitchFamily="34" charset="0"/>
              <a:buChar char="•"/>
            </a:pPr>
            <a:r>
              <a:rPr lang="fr-FR" dirty="0" err="1"/>
              <a:t>Prevent</a:t>
            </a:r>
            <a:r>
              <a:rPr lang="fr-FR" dirty="0"/>
              <a:t> extensive damage</a:t>
            </a:r>
          </a:p>
          <a:p>
            <a:pPr marL="171450" indent="-171450">
              <a:buFont typeface="Arial" panose="020B0604020202020204" pitchFamily="34" charset="0"/>
              <a:buChar char="•"/>
            </a:pPr>
            <a:r>
              <a:rPr lang="fr-FR" dirty="0" err="1"/>
              <a:t>Reduce</a:t>
            </a:r>
            <a:r>
              <a:rPr lang="fr-FR" dirty="0"/>
              <a:t> </a:t>
            </a:r>
            <a:r>
              <a:rPr lang="fr-FR" dirty="0" err="1"/>
              <a:t>environmental</a:t>
            </a:r>
            <a:r>
              <a:rPr lang="fr-FR" dirty="0"/>
              <a:t> impact</a:t>
            </a:r>
            <a:endParaRPr lang="en-US" dirty="0"/>
          </a:p>
        </p:txBody>
      </p:sp>
      <p:sp>
        <p:nvSpPr>
          <p:cNvPr id="9" name="Google Shape;435;p32">
            <a:extLst>
              <a:ext uri="{FF2B5EF4-FFF2-40B4-BE49-F238E27FC236}">
                <a16:creationId xmlns:a16="http://schemas.microsoft.com/office/drawing/2014/main" id="{9BD65248-5C9C-CBC4-C295-BA94EB6E9D4D}"/>
              </a:ext>
            </a:extLst>
          </p:cNvPr>
          <p:cNvSpPr txBox="1">
            <a:spLocks/>
          </p:cNvSpPr>
          <p:nvPr/>
        </p:nvSpPr>
        <p:spPr>
          <a:xfrm>
            <a:off x="719843" y="3664677"/>
            <a:ext cx="4302600" cy="39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Poppins SemiBold"/>
                <a:ea typeface="Poppins SemiBold"/>
                <a:cs typeface="Poppins SemiBold"/>
                <a:sym typeface="Poppins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Need for early detection solutions</a:t>
            </a:r>
          </a:p>
        </p:txBody>
      </p:sp>
      <p:pic>
        <p:nvPicPr>
          <p:cNvPr id="11" name="Graphic 10">
            <a:extLst>
              <a:ext uri="{FF2B5EF4-FFF2-40B4-BE49-F238E27FC236}">
                <a16:creationId xmlns:a16="http://schemas.microsoft.com/office/drawing/2014/main" id="{C188E66A-A12A-54F1-663D-5BE636A5B1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9309" y="780483"/>
            <a:ext cx="3917991" cy="39179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Goals</a:t>
            </a:r>
            <a:endParaRPr dirty="0"/>
          </a:p>
        </p:txBody>
      </p:sp>
      <p:sp>
        <p:nvSpPr>
          <p:cNvPr id="610" name="Google Shape;610;p34"/>
          <p:cNvSpPr txBox="1">
            <a:spLocks noGrp="1"/>
          </p:cNvSpPr>
          <p:nvPr>
            <p:ph type="subTitle" idx="1"/>
          </p:nvPr>
        </p:nvSpPr>
        <p:spPr>
          <a:xfrm>
            <a:off x="4659540" y="1376828"/>
            <a:ext cx="28482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Develop early disease detection system</a:t>
            </a:r>
          </a:p>
          <a:p>
            <a:pPr marL="171450" lvl="0" indent="-171450" algn="l" rtl="0">
              <a:spcBef>
                <a:spcPts val="0"/>
              </a:spcBef>
              <a:spcAft>
                <a:spcPts val="0"/>
              </a:spcAft>
              <a:buFont typeface="Arial" panose="020B0604020202020204" pitchFamily="34" charset="0"/>
              <a:buChar char="•"/>
            </a:pPr>
            <a:r>
              <a:rPr lang="en-US" dirty="0"/>
              <a:t>Promote sustainable agriculture</a:t>
            </a:r>
          </a:p>
          <a:p>
            <a:pPr marL="171450" lvl="0" indent="-171450" algn="l" rtl="0">
              <a:spcBef>
                <a:spcPts val="0"/>
              </a:spcBef>
              <a:spcAft>
                <a:spcPts val="0"/>
              </a:spcAft>
              <a:buFont typeface="Arial" panose="020B0604020202020204" pitchFamily="34" charset="0"/>
              <a:buChar char="•"/>
            </a:pPr>
            <a:r>
              <a:rPr lang="en-US" dirty="0"/>
              <a:t>Create a user-friendly interface</a:t>
            </a:r>
          </a:p>
        </p:txBody>
      </p:sp>
      <p:sp>
        <p:nvSpPr>
          <p:cNvPr id="614" name="Google Shape;614;p34"/>
          <p:cNvSpPr txBox="1">
            <a:spLocks noGrp="1"/>
          </p:cNvSpPr>
          <p:nvPr>
            <p:ph type="subTitle" idx="5"/>
          </p:nvPr>
        </p:nvSpPr>
        <p:spPr>
          <a:xfrm>
            <a:off x="4659540" y="1109455"/>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 Goals</a:t>
            </a:r>
            <a:endParaRPr dirty="0"/>
          </a:p>
        </p:txBody>
      </p:sp>
      <p:pic>
        <p:nvPicPr>
          <p:cNvPr id="19" name="Picture 18">
            <a:extLst>
              <a:ext uri="{FF2B5EF4-FFF2-40B4-BE49-F238E27FC236}">
                <a16:creationId xmlns:a16="http://schemas.microsoft.com/office/drawing/2014/main" id="{9FA1C976-C593-2DCE-F601-7B76FC2C9524}"/>
              </a:ext>
            </a:extLst>
          </p:cNvPr>
          <p:cNvPicPr>
            <a:picLocks noChangeAspect="1"/>
          </p:cNvPicPr>
          <p:nvPr/>
        </p:nvPicPr>
        <p:blipFill>
          <a:blip r:embed="rId3"/>
          <a:stretch>
            <a:fillRect/>
          </a:stretch>
        </p:blipFill>
        <p:spPr>
          <a:xfrm>
            <a:off x="3246120" y="2600288"/>
            <a:ext cx="4480566" cy="2113316"/>
          </a:xfrm>
          <a:prstGeom prst="rect">
            <a:avLst/>
          </a:prstGeom>
        </p:spPr>
      </p:pic>
      <p:pic>
        <p:nvPicPr>
          <p:cNvPr id="15" name="Graphic 14">
            <a:extLst>
              <a:ext uri="{FF2B5EF4-FFF2-40B4-BE49-F238E27FC236}">
                <a16:creationId xmlns:a16="http://schemas.microsoft.com/office/drawing/2014/main" id="{AE56948A-BD05-8287-6CAD-203FE40E1F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770" y="1109455"/>
            <a:ext cx="3741420" cy="37414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Literature Survey</a:t>
            </a:r>
            <a:endParaRPr dirty="0"/>
          </a:p>
        </p:txBody>
      </p:sp>
      <p:sp>
        <p:nvSpPr>
          <p:cNvPr id="598" name="Google Shape;598;p33"/>
          <p:cNvSpPr txBox="1">
            <a:spLocks noGrp="1"/>
          </p:cNvSpPr>
          <p:nvPr>
            <p:ph type="subTitle" idx="1"/>
          </p:nvPr>
        </p:nvSpPr>
        <p:spPr>
          <a:xfrm>
            <a:off x="720062" y="1491286"/>
            <a:ext cx="2068858" cy="16683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Uses computer vision and machine learning</a:t>
            </a:r>
          </a:p>
          <a:p>
            <a:pPr marL="171450" lvl="0" indent="-171450" algn="l" rtl="0">
              <a:spcBef>
                <a:spcPts val="0"/>
              </a:spcBef>
              <a:spcAft>
                <a:spcPts val="0"/>
              </a:spcAft>
              <a:buFont typeface="Arial" panose="020B0604020202020204" pitchFamily="34" charset="0"/>
              <a:buChar char="•"/>
            </a:pPr>
            <a:r>
              <a:rPr lang="en-US" dirty="0"/>
              <a:t>Focuses on 5 plant types</a:t>
            </a:r>
          </a:p>
          <a:p>
            <a:pPr marL="171450" lvl="0" indent="-171450" algn="l" rtl="0">
              <a:spcBef>
                <a:spcPts val="0"/>
              </a:spcBef>
              <a:spcAft>
                <a:spcPts val="0"/>
              </a:spcAft>
              <a:buFont typeface="Arial" panose="020B0604020202020204" pitchFamily="34" charset="0"/>
              <a:buChar char="•"/>
            </a:pPr>
            <a:r>
              <a:rPr lang="en-US" dirty="0"/>
              <a:t>Flask-based web application</a:t>
            </a:r>
            <a:endParaRPr dirty="0"/>
          </a:p>
        </p:txBody>
      </p:sp>
      <p:sp>
        <p:nvSpPr>
          <p:cNvPr id="599" name="Google Shape;599;p33"/>
          <p:cNvSpPr txBox="1">
            <a:spLocks noGrp="1"/>
          </p:cNvSpPr>
          <p:nvPr>
            <p:ph type="subTitle" idx="2"/>
          </p:nvPr>
        </p:nvSpPr>
        <p:spPr>
          <a:xfrm>
            <a:off x="3205903" y="1491286"/>
            <a:ext cx="2305500" cy="16683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Uses </a:t>
            </a:r>
            <a:r>
              <a:rPr lang="en-US" dirty="0" err="1"/>
              <a:t>PyTorch</a:t>
            </a:r>
            <a:r>
              <a:rPr lang="en-US" dirty="0"/>
              <a:t> for convolutional neural networks</a:t>
            </a:r>
          </a:p>
          <a:p>
            <a:pPr marL="171450" lvl="0" indent="-171450" algn="l" rtl="0">
              <a:spcBef>
                <a:spcPts val="0"/>
              </a:spcBef>
              <a:spcAft>
                <a:spcPts val="0"/>
              </a:spcAft>
              <a:buFont typeface="Arial" panose="020B0604020202020204" pitchFamily="34" charset="0"/>
              <a:buChar char="•"/>
            </a:pPr>
            <a:r>
              <a:rPr lang="en-US" dirty="0"/>
              <a:t>Classifies 39 different categories</a:t>
            </a:r>
          </a:p>
          <a:p>
            <a:pPr marL="171450" lvl="0" indent="-171450" algn="l" rtl="0">
              <a:spcBef>
                <a:spcPts val="0"/>
              </a:spcBef>
              <a:spcAft>
                <a:spcPts val="0"/>
              </a:spcAft>
              <a:buFont typeface="Arial" panose="020B0604020202020204" pitchFamily="34" charset="0"/>
              <a:buChar char="•"/>
            </a:pPr>
            <a:r>
              <a:rPr lang="en-US" dirty="0"/>
              <a:t>Broader scope than our project</a:t>
            </a:r>
            <a:endParaRPr dirty="0"/>
          </a:p>
        </p:txBody>
      </p:sp>
      <p:sp>
        <p:nvSpPr>
          <p:cNvPr id="600" name="Google Shape;600;p33"/>
          <p:cNvSpPr txBox="1">
            <a:spLocks noGrp="1"/>
          </p:cNvSpPr>
          <p:nvPr>
            <p:ph type="subTitle" idx="3"/>
          </p:nvPr>
        </p:nvSpPr>
        <p:spPr>
          <a:xfrm>
            <a:off x="5600303" y="1491286"/>
            <a:ext cx="2569231" cy="16683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Smart farming app with IoT and AI</a:t>
            </a:r>
          </a:p>
          <a:p>
            <a:pPr marL="171450" lvl="0" indent="-171450" algn="l" rtl="0">
              <a:spcBef>
                <a:spcPts val="0"/>
              </a:spcBef>
              <a:spcAft>
                <a:spcPts val="0"/>
              </a:spcAft>
              <a:buFont typeface="Arial" panose="020B0604020202020204" pitchFamily="34" charset="0"/>
              <a:buChar char="•"/>
            </a:pPr>
            <a:r>
              <a:rPr lang="en-US" dirty="0"/>
              <a:t>Flutter for Android, Firebase for backend</a:t>
            </a:r>
          </a:p>
          <a:p>
            <a:pPr marL="171450" lvl="0" indent="-171450" algn="l" rtl="0">
              <a:spcBef>
                <a:spcPts val="0"/>
              </a:spcBef>
              <a:spcAft>
                <a:spcPts val="0"/>
              </a:spcAft>
              <a:buFont typeface="Arial" panose="020B0604020202020204" pitchFamily="34" charset="0"/>
              <a:buChar char="•"/>
            </a:pPr>
            <a:r>
              <a:rPr lang="en-US" dirty="0"/>
              <a:t>Disease detection and farm management</a:t>
            </a:r>
          </a:p>
          <a:p>
            <a:pPr marL="171450" lvl="0" indent="-171450" algn="l" rtl="0">
              <a:spcBef>
                <a:spcPts val="0"/>
              </a:spcBef>
              <a:spcAft>
                <a:spcPts val="0"/>
              </a:spcAft>
              <a:buFont typeface="Arial" panose="020B0604020202020204" pitchFamily="34" charset="0"/>
              <a:buChar char="•"/>
            </a:pPr>
            <a:r>
              <a:rPr lang="en-US" dirty="0"/>
              <a:t>More features but less focus on tomato plants</a:t>
            </a:r>
          </a:p>
        </p:txBody>
      </p:sp>
      <p:sp>
        <p:nvSpPr>
          <p:cNvPr id="596" name="Google Shape;596;p33"/>
          <p:cNvSpPr txBox="1">
            <a:spLocks noGrp="1"/>
          </p:cNvSpPr>
          <p:nvPr>
            <p:ph type="subTitle" idx="4"/>
          </p:nvPr>
        </p:nvSpPr>
        <p:spPr>
          <a:xfrm>
            <a:off x="720036" y="983160"/>
            <a:ext cx="2305500" cy="6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1</a:t>
            </a:r>
            <a:endParaRPr dirty="0"/>
          </a:p>
        </p:txBody>
      </p:sp>
      <p:sp>
        <p:nvSpPr>
          <p:cNvPr id="597" name="Google Shape;597;p33"/>
          <p:cNvSpPr txBox="1">
            <a:spLocks noGrp="1"/>
          </p:cNvSpPr>
          <p:nvPr>
            <p:ph type="subTitle" idx="5"/>
          </p:nvPr>
        </p:nvSpPr>
        <p:spPr>
          <a:xfrm>
            <a:off x="3205879" y="983160"/>
            <a:ext cx="2305500" cy="6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2</a:t>
            </a:r>
            <a:endParaRPr dirty="0"/>
          </a:p>
        </p:txBody>
      </p:sp>
      <p:sp>
        <p:nvSpPr>
          <p:cNvPr id="601" name="Google Shape;601;p33"/>
          <p:cNvSpPr txBox="1">
            <a:spLocks noGrp="1"/>
          </p:cNvSpPr>
          <p:nvPr>
            <p:ph type="subTitle" idx="6"/>
          </p:nvPr>
        </p:nvSpPr>
        <p:spPr>
          <a:xfrm>
            <a:off x="5600282" y="983160"/>
            <a:ext cx="2305500" cy="6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3</a:t>
            </a:r>
            <a:endParaRPr dirty="0"/>
          </a:p>
        </p:txBody>
      </p:sp>
      <p:sp>
        <p:nvSpPr>
          <p:cNvPr id="602" name="Google Shape;602;p33"/>
          <p:cNvSpPr/>
          <p:nvPr/>
        </p:nvSpPr>
        <p:spPr>
          <a:xfrm>
            <a:off x="5501094" y="4474989"/>
            <a:ext cx="258018" cy="258018"/>
          </a:xfrm>
          <a:custGeom>
            <a:avLst/>
            <a:gdLst/>
            <a:ahLst/>
            <a:cxnLst/>
            <a:rect l="l" t="t" r="r" b="b"/>
            <a:pathLst>
              <a:path w="1036" h="1036" fill="none" extrusionOk="0">
                <a:moveTo>
                  <a:pt x="518" y="1"/>
                </a:moveTo>
                <a:lnTo>
                  <a:pt x="1035" y="518"/>
                </a:lnTo>
                <a:lnTo>
                  <a:pt x="518" y="1036"/>
                </a:lnTo>
                <a:lnTo>
                  <a:pt x="0" y="518"/>
                </a:lnTo>
                <a:close/>
              </a:path>
            </a:pathLst>
          </a:custGeom>
          <a:noFill/>
          <a:ln w="9525" cap="flat" cmpd="sng">
            <a:solidFill>
              <a:schemeClr val="dk2"/>
            </a:solidFill>
            <a:prstDash val="solid"/>
            <a:miter lim="3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7152569" y="1057223"/>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53344E21-29D7-B076-ED87-9B3971255224}"/>
              </a:ext>
            </a:extLst>
          </p:cNvPr>
          <p:cNvPicPr>
            <a:picLocks noChangeAspect="1"/>
          </p:cNvPicPr>
          <p:nvPr/>
        </p:nvPicPr>
        <p:blipFill>
          <a:blip r:embed="rId3"/>
          <a:stretch>
            <a:fillRect/>
          </a:stretch>
        </p:blipFill>
        <p:spPr>
          <a:xfrm>
            <a:off x="4423056" y="3102676"/>
            <a:ext cx="3657600" cy="1933575"/>
          </a:xfrm>
          <a:prstGeom prst="rect">
            <a:avLst/>
          </a:prstGeom>
        </p:spPr>
      </p:pic>
      <p:pic>
        <p:nvPicPr>
          <p:cNvPr id="4" name="Graphic 3">
            <a:extLst>
              <a:ext uri="{FF2B5EF4-FFF2-40B4-BE49-F238E27FC236}">
                <a16:creationId xmlns:a16="http://schemas.microsoft.com/office/drawing/2014/main" id="{A62FAE14-88A9-343D-A933-02861238A8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992" y="2435390"/>
            <a:ext cx="2888623" cy="2888623"/>
          </a:xfrm>
          <a:prstGeom prst="rect">
            <a:avLst/>
          </a:prstGeom>
        </p:spPr>
      </p:pic>
    </p:spTree>
    <p:extLst>
      <p:ext uri="{BB962C8B-B14F-4D97-AF65-F5344CB8AC3E}">
        <p14:creationId xmlns:p14="http://schemas.microsoft.com/office/powerpoint/2010/main" val="95563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6"/>
          <p:cNvSpPr txBox="1">
            <a:spLocks noGrp="1"/>
          </p:cNvSpPr>
          <p:nvPr>
            <p:ph type="title"/>
          </p:nvPr>
        </p:nvSpPr>
        <p:spPr>
          <a:xfrm>
            <a:off x="736085" y="393060"/>
            <a:ext cx="5357100" cy="8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Background Information</a:t>
            </a:r>
            <a:endParaRPr lang="en" sz="3000" dirty="0"/>
          </a:p>
        </p:txBody>
      </p:sp>
      <p:sp>
        <p:nvSpPr>
          <p:cNvPr id="639" name="Google Shape;639;p36"/>
          <p:cNvSpPr txBox="1">
            <a:spLocks noGrp="1"/>
          </p:cNvSpPr>
          <p:nvPr>
            <p:ph type="subTitle" idx="1"/>
          </p:nvPr>
        </p:nvSpPr>
        <p:spPr>
          <a:xfrm>
            <a:off x="736085" y="1504310"/>
            <a:ext cx="3779400" cy="3060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800" b="1" dirty="0"/>
              <a:t>Software and Tools Used:</a:t>
            </a:r>
          </a:p>
          <a:p>
            <a:pPr marL="0" lvl="0" indent="0" algn="l" rtl="0">
              <a:spcBef>
                <a:spcPts val="0"/>
              </a:spcBef>
              <a:spcAft>
                <a:spcPts val="0"/>
              </a:spcAft>
              <a:buNone/>
            </a:pPr>
            <a:endParaRPr lang="en-US" sz="1200" dirty="0"/>
          </a:p>
          <a:p>
            <a:pPr marL="171450" lvl="0" indent="-171450" algn="l" rtl="0">
              <a:spcBef>
                <a:spcPts val="0"/>
              </a:spcBef>
              <a:spcAft>
                <a:spcPts val="0"/>
              </a:spcAft>
              <a:buFont typeface="Arial" panose="020B0604020202020204" pitchFamily="34" charset="0"/>
              <a:buChar char="•"/>
            </a:pPr>
            <a:r>
              <a:rPr lang="en-US" sz="1200" dirty="0"/>
              <a:t>TensorFlow, </a:t>
            </a:r>
            <a:r>
              <a:rPr lang="en-US" sz="1200" dirty="0" err="1"/>
              <a:t>Keras</a:t>
            </a:r>
            <a:r>
              <a:rPr lang="en-US" sz="1200" dirty="0"/>
              <a:t> for machine learning</a:t>
            </a:r>
          </a:p>
          <a:p>
            <a:pPr marL="171450" lvl="0" indent="-171450" algn="l" rtl="0">
              <a:spcBef>
                <a:spcPts val="0"/>
              </a:spcBef>
              <a:spcAft>
                <a:spcPts val="0"/>
              </a:spcAft>
              <a:buFont typeface="Arial" panose="020B0604020202020204" pitchFamily="34" charset="0"/>
              <a:buChar char="•"/>
            </a:pPr>
            <a:r>
              <a:rPr lang="en-US" sz="1200" dirty="0" err="1"/>
              <a:t>FastAPI</a:t>
            </a:r>
            <a:r>
              <a:rPr lang="en-US" sz="1200" dirty="0"/>
              <a:t> for backend</a:t>
            </a:r>
          </a:p>
          <a:p>
            <a:pPr marL="171450" lvl="0" indent="-171450" algn="l" rtl="0">
              <a:spcBef>
                <a:spcPts val="0"/>
              </a:spcBef>
              <a:spcAft>
                <a:spcPts val="0"/>
              </a:spcAft>
              <a:buFont typeface="Arial" panose="020B0604020202020204" pitchFamily="34" charset="0"/>
              <a:buChar char="•"/>
            </a:pPr>
            <a:r>
              <a:rPr lang="en-US" sz="1200" dirty="0"/>
              <a:t>ReactJS for frontend</a:t>
            </a:r>
          </a:p>
          <a:p>
            <a:pPr marL="171450" lvl="0" indent="-171450" algn="l" rtl="0">
              <a:spcBef>
                <a:spcPts val="0"/>
              </a:spcBef>
              <a:spcAft>
                <a:spcPts val="0"/>
              </a:spcAft>
              <a:buFont typeface="Arial" panose="020B0604020202020204" pitchFamily="34" charset="0"/>
              <a:buChar char="•"/>
            </a:pPr>
            <a:r>
              <a:rPr lang="en-US" sz="1200" dirty="0"/>
              <a:t>Material-UI for design components</a:t>
            </a:r>
          </a:p>
          <a:p>
            <a:pPr marL="171450" lvl="0" indent="-171450" algn="l" rtl="0">
              <a:spcBef>
                <a:spcPts val="0"/>
              </a:spcBef>
              <a:spcAft>
                <a:spcPts val="0"/>
              </a:spcAft>
              <a:buFont typeface="Arial" panose="020B0604020202020204" pitchFamily="34" charset="0"/>
              <a:buChar char="•"/>
            </a:pPr>
            <a:r>
              <a:rPr lang="en-US" sz="1200" dirty="0"/>
              <a:t>Render for deployment</a:t>
            </a:r>
          </a:p>
          <a:p>
            <a:pPr marL="0" lvl="0" indent="0" algn="l" rtl="0">
              <a:spcBef>
                <a:spcPts val="0"/>
              </a:spcBef>
              <a:spcAft>
                <a:spcPts val="0"/>
              </a:spcAft>
              <a:buNone/>
            </a:pPr>
            <a:endParaRPr lang="en-US" sz="1200" dirty="0"/>
          </a:p>
          <a:p>
            <a:pPr marL="0" lvl="0" indent="0" algn="l" rtl="0">
              <a:spcBef>
                <a:spcPts val="0"/>
              </a:spcBef>
              <a:spcAft>
                <a:spcPts val="0"/>
              </a:spcAft>
            </a:pPr>
            <a:r>
              <a:rPr lang="en-US" sz="1800" b="1" dirty="0"/>
              <a:t>Data Sources and Collection Methods:</a:t>
            </a:r>
          </a:p>
          <a:p>
            <a:pPr marL="0" lvl="0" indent="0" algn="l" rtl="0">
              <a:spcBef>
                <a:spcPts val="0"/>
              </a:spcBef>
              <a:spcAft>
                <a:spcPts val="0"/>
              </a:spcAft>
              <a:buNone/>
            </a:pPr>
            <a:endParaRPr lang="en-US" sz="1200" dirty="0"/>
          </a:p>
          <a:p>
            <a:pPr marL="171450" lvl="0" indent="-171450" algn="l" rtl="0">
              <a:spcBef>
                <a:spcPts val="0"/>
              </a:spcBef>
              <a:spcAft>
                <a:spcPts val="0"/>
              </a:spcAft>
              <a:buFont typeface="Arial" panose="020B0604020202020204" pitchFamily="34" charset="0"/>
              <a:buChar char="•"/>
            </a:pPr>
            <a:r>
              <a:rPr lang="en-US" sz="1200" dirty="0"/>
              <a:t>Kaggle dataset: </a:t>
            </a:r>
            <a:r>
              <a:rPr lang="en-US" sz="1200" dirty="0" err="1"/>
              <a:t>PlantVillage</a:t>
            </a:r>
            <a:endParaRPr lang="en-US" sz="1200" dirty="0"/>
          </a:p>
          <a:p>
            <a:pPr marL="171450" lvl="0" indent="-171450" algn="l" rtl="0">
              <a:spcBef>
                <a:spcPts val="0"/>
              </a:spcBef>
              <a:spcAft>
                <a:spcPts val="0"/>
              </a:spcAft>
              <a:buFont typeface="Arial" panose="020B0604020202020204" pitchFamily="34" charset="0"/>
              <a:buChar char="•"/>
            </a:pPr>
            <a:r>
              <a:rPr lang="en-US" sz="1200" dirty="0"/>
              <a:t>Data preprocessing techniques: normalization, augmentation</a:t>
            </a:r>
            <a:endParaRPr sz="1200" dirty="0"/>
          </a:p>
        </p:txBody>
      </p:sp>
      <p:grpSp>
        <p:nvGrpSpPr>
          <p:cNvPr id="698" name="Google Shape;698;p36"/>
          <p:cNvGrpSpPr/>
          <p:nvPr/>
        </p:nvGrpSpPr>
        <p:grpSpPr>
          <a:xfrm>
            <a:off x="8697401" y="2627499"/>
            <a:ext cx="371199" cy="308400"/>
            <a:chOff x="8697401" y="2627499"/>
            <a:chExt cx="371199" cy="308400"/>
          </a:xfrm>
        </p:grpSpPr>
        <p:sp>
          <p:nvSpPr>
            <p:cNvPr id="699" name="Google Shape;699;p36"/>
            <p:cNvSpPr/>
            <p:nvPr/>
          </p:nvSpPr>
          <p:spPr>
            <a:xfrm>
              <a:off x="8697401" y="262749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8956198" y="2825901"/>
              <a:ext cx="112402" cy="109997"/>
            </a:xfrm>
            <a:custGeom>
              <a:avLst/>
              <a:gdLst/>
              <a:ahLst/>
              <a:cxnLst/>
              <a:rect l="l" t="t" r="r" b="b"/>
              <a:pathLst>
                <a:path w="656" h="642" extrusionOk="0">
                  <a:moveTo>
                    <a:pt x="330" y="0"/>
                  </a:moveTo>
                  <a:cubicBezTo>
                    <a:pt x="161" y="0"/>
                    <a:pt x="1" y="147"/>
                    <a:pt x="8" y="319"/>
                  </a:cubicBezTo>
                  <a:cubicBezTo>
                    <a:pt x="17" y="495"/>
                    <a:pt x="147" y="641"/>
                    <a:pt x="330" y="641"/>
                  </a:cubicBezTo>
                  <a:cubicBezTo>
                    <a:pt x="496" y="641"/>
                    <a:pt x="655" y="492"/>
                    <a:pt x="649" y="319"/>
                  </a:cubicBezTo>
                  <a:cubicBezTo>
                    <a:pt x="642" y="147"/>
                    <a:pt x="509" y="0"/>
                    <a:pt x="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36"/>
          <p:cNvSpPr/>
          <p:nvPr/>
        </p:nvSpPr>
        <p:spPr>
          <a:xfrm>
            <a:off x="3527876" y="3383049"/>
            <a:ext cx="112231" cy="109997"/>
          </a:xfrm>
          <a:custGeom>
            <a:avLst/>
            <a:gdLst/>
            <a:ahLst/>
            <a:cxnLst/>
            <a:rect l="l" t="t" r="r" b="b"/>
            <a:pathLst>
              <a:path w="655" h="642" extrusionOk="0">
                <a:moveTo>
                  <a:pt x="329" y="1"/>
                </a:moveTo>
                <a:cubicBezTo>
                  <a:pt x="160" y="1"/>
                  <a:pt x="0" y="150"/>
                  <a:pt x="10" y="323"/>
                </a:cubicBezTo>
                <a:cubicBezTo>
                  <a:pt x="17" y="495"/>
                  <a:pt x="150" y="642"/>
                  <a:pt x="329" y="642"/>
                </a:cubicBezTo>
                <a:cubicBezTo>
                  <a:pt x="495" y="642"/>
                  <a:pt x="655" y="495"/>
                  <a:pt x="648" y="323"/>
                </a:cubicBezTo>
                <a:cubicBezTo>
                  <a:pt x="642" y="147"/>
                  <a:pt x="508" y="1"/>
                  <a:pt x="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CB7F6C1-19D4-4BAC-835B-2C76D7D5CC8D}"/>
              </a:ext>
            </a:extLst>
          </p:cNvPr>
          <p:cNvPicPr>
            <a:picLocks noChangeAspect="1"/>
          </p:cNvPicPr>
          <p:nvPr/>
        </p:nvPicPr>
        <p:blipFill>
          <a:blip r:embed="rId3"/>
          <a:stretch>
            <a:fillRect/>
          </a:stretch>
        </p:blipFill>
        <p:spPr>
          <a:xfrm>
            <a:off x="4628517" y="2394753"/>
            <a:ext cx="1319645" cy="844500"/>
          </a:xfrm>
          <a:prstGeom prst="rect">
            <a:avLst/>
          </a:prstGeom>
        </p:spPr>
      </p:pic>
      <p:pic>
        <p:nvPicPr>
          <p:cNvPr id="5" name="Picture 4">
            <a:extLst>
              <a:ext uri="{FF2B5EF4-FFF2-40B4-BE49-F238E27FC236}">
                <a16:creationId xmlns:a16="http://schemas.microsoft.com/office/drawing/2014/main" id="{8F24EAB3-4CBF-ED06-043B-16294EAF0429}"/>
              </a:ext>
            </a:extLst>
          </p:cNvPr>
          <p:cNvPicPr>
            <a:picLocks noChangeAspect="1"/>
          </p:cNvPicPr>
          <p:nvPr/>
        </p:nvPicPr>
        <p:blipFill>
          <a:blip r:embed="rId4"/>
          <a:stretch>
            <a:fillRect/>
          </a:stretch>
        </p:blipFill>
        <p:spPr>
          <a:xfrm>
            <a:off x="4794810" y="3430427"/>
            <a:ext cx="1416460" cy="1416460"/>
          </a:xfrm>
          <a:prstGeom prst="rect">
            <a:avLst/>
          </a:prstGeom>
        </p:spPr>
      </p:pic>
      <p:pic>
        <p:nvPicPr>
          <p:cNvPr id="7" name="Picture 6">
            <a:extLst>
              <a:ext uri="{FF2B5EF4-FFF2-40B4-BE49-F238E27FC236}">
                <a16:creationId xmlns:a16="http://schemas.microsoft.com/office/drawing/2014/main" id="{1BA75A1F-BE96-FF52-2AC8-9C3D81CA8F65}"/>
              </a:ext>
            </a:extLst>
          </p:cNvPr>
          <p:cNvPicPr>
            <a:picLocks noChangeAspect="1"/>
          </p:cNvPicPr>
          <p:nvPr/>
        </p:nvPicPr>
        <p:blipFill>
          <a:blip r:embed="rId5"/>
          <a:stretch>
            <a:fillRect/>
          </a:stretch>
        </p:blipFill>
        <p:spPr>
          <a:xfrm>
            <a:off x="5939056" y="2182783"/>
            <a:ext cx="2465824" cy="889432"/>
          </a:xfrm>
          <a:prstGeom prst="rect">
            <a:avLst/>
          </a:prstGeom>
        </p:spPr>
      </p:pic>
      <p:pic>
        <p:nvPicPr>
          <p:cNvPr id="9" name="Picture 8">
            <a:extLst>
              <a:ext uri="{FF2B5EF4-FFF2-40B4-BE49-F238E27FC236}">
                <a16:creationId xmlns:a16="http://schemas.microsoft.com/office/drawing/2014/main" id="{98E17841-569A-6566-6AF8-D7EE9D4E58B3}"/>
              </a:ext>
            </a:extLst>
          </p:cNvPr>
          <p:cNvPicPr>
            <a:picLocks noChangeAspect="1"/>
          </p:cNvPicPr>
          <p:nvPr/>
        </p:nvPicPr>
        <p:blipFill>
          <a:blip r:embed="rId6"/>
          <a:stretch>
            <a:fillRect/>
          </a:stretch>
        </p:blipFill>
        <p:spPr>
          <a:xfrm>
            <a:off x="3779400" y="836057"/>
            <a:ext cx="4628515" cy="1735693"/>
          </a:xfrm>
          <a:prstGeom prst="rect">
            <a:avLst/>
          </a:prstGeom>
        </p:spPr>
      </p:pic>
      <p:pic>
        <p:nvPicPr>
          <p:cNvPr id="11" name="Picture 10">
            <a:extLst>
              <a:ext uri="{FF2B5EF4-FFF2-40B4-BE49-F238E27FC236}">
                <a16:creationId xmlns:a16="http://schemas.microsoft.com/office/drawing/2014/main" id="{7C13D73F-87D5-05D9-C896-5FA1A42EC1D3}"/>
              </a:ext>
            </a:extLst>
          </p:cNvPr>
          <p:cNvPicPr>
            <a:picLocks noChangeAspect="1"/>
          </p:cNvPicPr>
          <p:nvPr/>
        </p:nvPicPr>
        <p:blipFill>
          <a:blip r:embed="rId7"/>
          <a:stretch>
            <a:fillRect/>
          </a:stretch>
        </p:blipFill>
        <p:spPr>
          <a:xfrm>
            <a:off x="6227487" y="2880899"/>
            <a:ext cx="1666833" cy="16668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278D-A590-4C88-821E-CD13F837DE86}"/>
              </a:ext>
            </a:extLst>
          </p:cNvPr>
          <p:cNvSpPr>
            <a:spLocks noGrp="1"/>
          </p:cNvSpPr>
          <p:nvPr>
            <p:ph type="title"/>
          </p:nvPr>
        </p:nvSpPr>
        <p:spPr/>
        <p:txBody>
          <a:bodyPr/>
          <a:lstStyle/>
          <a:p>
            <a:r>
              <a:rPr lang="en-US" dirty="0"/>
              <a:t>Methodology</a:t>
            </a:r>
          </a:p>
        </p:txBody>
      </p:sp>
      <p:sp>
        <p:nvSpPr>
          <p:cNvPr id="3" name="Subtitle 2">
            <a:extLst>
              <a:ext uri="{FF2B5EF4-FFF2-40B4-BE49-F238E27FC236}">
                <a16:creationId xmlns:a16="http://schemas.microsoft.com/office/drawing/2014/main" id="{9CA21929-C604-44A7-B56B-F57B2FB0B711}"/>
              </a:ext>
            </a:extLst>
          </p:cNvPr>
          <p:cNvSpPr>
            <a:spLocks noGrp="1"/>
          </p:cNvSpPr>
          <p:nvPr>
            <p:ph type="subTitle" idx="1"/>
          </p:nvPr>
        </p:nvSpPr>
        <p:spPr>
          <a:xfrm>
            <a:off x="720000" y="2847695"/>
            <a:ext cx="4302600" cy="1235400"/>
          </a:xfrm>
        </p:spPr>
        <p:txBody>
          <a:bodyPr/>
          <a:lstStyle/>
          <a:p>
            <a:pPr>
              <a:buFont typeface="Arial" panose="020B0604020202020204" pitchFamily="34" charset="0"/>
              <a:buChar char="•"/>
            </a:pPr>
            <a:r>
              <a:rPr lang="en-US" dirty="0"/>
              <a:t>Requirements Analysis</a:t>
            </a:r>
          </a:p>
          <a:p>
            <a:pPr>
              <a:buFont typeface="Arial" panose="020B0604020202020204" pitchFamily="34" charset="0"/>
              <a:buChar char="•"/>
            </a:pPr>
            <a:r>
              <a:rPr lang="en-US" dirty="0"/>
              <a:t>System Design</a:t>
            </a:r>
          </a:p>
          <a:p>
            <a:pPr>
              <a:buFont typeface="Arial" panose="020B0604020202020204" pitchFamily="34" charset="0"/>
              <a:buChar char="•"/>
            </a:pPr>
            <a:r>
              <a:rPr lang="en-US" dirty="0"/>
              <a:t>Implementation</a:t>
            </a:r>
          </a:p>
          <a:p>
            <a:pPr>
              <a:buFont typeface="Arial" panose="020B0604020202020204" pitchFamily="34" charset="0"/>
              <a:buChar char="•"/>
            </a:pPr>
            <a:r>
              <a:rPr lang="en-US" dirty="0"/>
              <a:t>Integration and Testing</a:t>
            </a:r>
          </a:p>
          <a:p>
            <a:pPr>
              <a:buFont typeface="Arial" panose="020B0604020202020204" pitchFamily="34" charset="0"/>
              <a:buChar char="•"/>
            </a:pPr>
            <a:r>
              <a:rPr lang="en-US" dirty="0"/>
              <a:t>Deployment</a:t>
            </a:r>
          </a:p>
        </p:txBody>
      </p:sp>
      <p:sp>
        <p:nvSpPr>
          <p:cNvPr id="4" name="Subtitle 3">
            <a:extLst>
              <a:ext uri="{FF2B5EF4-FFF2-40B4-BE49-F238E27FC236}">
                <a16:creationId xmlns:a16="http://schemas.microsoft.com/office/drawing/2014/main" id="{2B562FA9-86DA-BA5E-1347-8CD1DEF02376}"/>
              </a:ext>
            </a:extLst>
          </p:cNvPr>
          <p:cNvSpPr>
            <a:spLocks noGrp="1"/>
          </p:cNvSpPr>
          <p:nvPr>
            <p:ph type="subTitle" idx="2"/>
          </p:nvPr>
        </p:nvSpPr>
        <p:spPr>
          <a:xfrm>
            <a:off x="720000" y="1697062"/>
            <a:ext cx="4302600" cy="775205"/>
          </a:xfrm>
        </p:spPr>
        <p:txBody>
          <a:bodyPr/>
          <a:lstStyle/>
          <a:p>
            <a:pPr>
              <a:buFont typeface="Arial" panose="020B0604020202020204" pitchFamily="34" charset="0"/>
              <a:buChar char="•"/>
            </a:pPr>
            <a:r>
              <a:rPr lang="en-US" dirty="0"/>
              <a:t>Systematic approach for development</a:t>
            </a:r>
          </a:p>
          <a:p>
            <a:pPr>
              <a:buFont typeface="Arial" panose="020B0604020202020204" pitchFamily="34" charset="0"/>
              <a:buChar char="•"/>
            </a:pPr>
            <a:r>
              <a:rPr lang="en-US" dirty="0"/>
              <a:t>Ensured all stages were well-defined and sequential</a:t>
            </a:r>
          </a:p>
        </p:txBody>
      </p:sp>
      <p:sp>
        <p:nvSpPr>
          <p:cNvPr id="5" name="Subtitle 4">
            <a:extLst>
              <a:ext uri="{FF2B5EF4-FFF2-40B4-BE49-F238E27FC236}">
                <a16:creationId xmlns:a16="http://schemas.microsoft.com/office/drawing/2014/main" id="{74B08660-6EAE-E933-C915-58E550813E8C}"/>
              </a:ext>
            </a:extLst>
          </p:cNvPr>
          <p:cNvSpPr>
            <a:spLocks noGrp="1"/>
          </p:cNvSpPr>
          <p:nvPr>
            <p:ph type="subTitle" idx="3"/>
          </p:nvPr>
        </p:nvSpPr>
        <p:spPr/>
        <p:txBody>
          <a:bodyPr/>
          <a:lstStyle/>
          <a:p>
            <a:r>
              <a:rPr lang="en-US" dirty="0"/>
              <a:t>Overview of Methodologies</a:t>
            </a:r>
          </a:p>
        </p:txBody>
      </p:sp>
      <p:sp>
        <p:nvSpPr>
          <p:cNvPr id="6" name="Subtitle 5">
            <a:extLst>
              <a:ext uri="{FF2B5EF4-FFF2-40B4-BE49-F238E27FC236}">
                <a16:creationId xmlns:a16="http://schemas.microsoft.com/office/drawing/2014/main" id="{C2C5ABF9-F661-9BC0-DB77-C8C6BA36310B}"/>
              </a:ext>
            </a:extLst>
          </p:cNvPr>
          <p:cNvSpPr>
            <a:spLocks noGrp="1"/>
          </p:cNvSpPr>
          <p:nvPr>
            <p:ph type="subTitle" idx="4"/>
          </p:nvPr>
        </p:nvSpPr>
        <p:spPr>
          <a:xfrm>
            <a:off x="720000" y="2571750"/>
            <a:ext cx="4302600" cy="393300"/>
          </a:xfrm>
        </p:spPr>
        <p:txBody>
          <a:bodyPr/>
          <a:lstStyle/>
          <a:p>
            <a:r>
              <a:rPr lang="en-US" dirty="0"/>
              <a:t>Waterfall Model Phases</a:t>
            </a:r>
          </a:p>
        </p:txBody>
      </p:sp>
      <p:pic>
        <p:nvPicPr>
          <p:cNvPr id="8" name="Graphic 7">
            <a:extLst>
              <a:ext uri="{FF2B5EF4-FFF2-40B4-BE49-F238E27FC236}">
                <a16:creationId xmlns:a16="http://schemas.microsoft.com/office/drawing/2014/main" id="{F67E0072-FEC5-8B2E-9694-0089B3400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84649" y="736599"/>
            <a:ext cx="4055533" cy="4055533"/>
          </a:xfrm>
          <a:prstGeom prst="rect">
            <a:avLst/>
          </a:prstGeom>
        </p:spPr>
      </p:pic>
    </p:spTree>
    <p:extLst>
      <p:ext uri="{BB962C8B-B14F-4D97-AF65-F5344CB8AC3E}">
        <p14:creationId xmlns:p14="http://schemas.microsoft.com/office/powerpoint/2010/main" val="3270644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E2EE-3690-F620-E00E-95026085FC36}"/>
              </a:ext>
            </a:extLst>
          </p:cNvPr>
          <p:cNvSpPr>
            <a:spLocks noGrp="1"/>
          </p:cNvSpPr>
          <p:nvPr>
            <p:ph type="title"/>
          </p:nvPr>
        </p:nvSpPr>
        <p:spPr/>
        <p:txBody>
          <a:bodyPr/>
          <a:lstStyle/>
          <a:p>
            <a:r>
              <a:rPr lang="en-US" dirty="0"/>
              <a:t>Data Flow Diagram (Level 1)</a:t>
            </a:r>
          </a:p>
        </p:txBody>
      </p:sp>
      <p:pic>
        <p:nvPicPr>
          <p:cNvPr id="8" name="Picture 7">
            <a:extLst>
              <a:ext uri="{FF2B5EF4-FFF2-40B4-BE49-F238E27FC236}">
                <a16:creationId xmlns:a16="http://schemas.microsoft.com/office/drawing/2014/main" id="{A28E4D8A-0783-D8B9-F563-B5E9D5B66E11}"/>
              </a:ext>
            </a:extLst>
          </p:cNvPr>
          <p:cNvPicPr>
            <a:picLocks noChangeAspect="1"/>
          </p:cNvPicPr>
          <p:nvPr/>
        </p:nvPicPr>
        <p:blipFill>
          <a:blip r:embed="rId3"/>
          <a:stretch>
            <a:fillRect/>
          </a:stretch>
        </p:blipFill>
        <p:spPr>
          <a:xfrm>
            <a:off x="1417320" y="1140501"/>
            <a:ext cx="2201679" cy="3643659"/>
          </a:xfrm>
          <a:prstGeom prst="rect">
            <a:avLst/>
          </a:prstGeom>
        </p:spPr>
      </p:pic>
      <p:pic>
        <p:nvPicPr>
          <p:cNvPr id="9" name="Picture 8">
            <a:extLst>
              <a:ext uri="{FF2B5EF4-FFF2-40B4-BE49-F238E27FC236}">
                <a16:creationId xmlns:a16="http://schemas.microsoft.com/office/drawing/2014/main" id="{C429DE50-B337-0954-9C9E-AAEC535CE1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05300" y="1411660"/>
            <a:ext cx="3101340" cy="3101340"/>
          </a:xfrm>
          <a:prstGeom prst="rect">
            <a:avLst/>
          </a:prstGeom>
          <a:noFill/>
          <a:ln>
            <a:noFill/>
          </a:ln>
        </p:spPr>
      </p:pic>
    </p:spTree>
    <p:extLst>
      <p:ext uri="{BB962C8B-B14F-4D97-AF65-F5344CB8AC3E}">
        <p14:creationId xmlns:p14="http://schemas.microsoft.com/office/powerpoint/2010/main" val="20605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 Preprocessing</a:t>
            </a:r>
            <a:endParaRPr dirty="0"/>
          </a:p>
        </p:txBody>
      </p:sp>
      <p:sp>
        <p:nvSpPr>
          <p:cNvPr id="622" name="Google Shape;622;p35"/>
          <p:cNvSpPr txBox="1">
            <a:spLocks noGrp="1"/>
          </p:cNvSpPr>
          <p:nvPr>
            <p:ph type="subTitle" idx="1"/>
          </p:nvPr>
        </p:nvSpPr>
        <p:spPr>
          <a:xfrm>
            <a:off x="803820" y="1222492"/>
            <a:ext cx="3478620" cy="3037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800" b="1" dirty="0"/>
              <a:t>Conversion to NumPy Array:</a:t>
            </a:r>
          </a:p>
          <a:p>
            <a:pPr marL="628650" lvl="1" indent="-171450" algn="l">
              <a:buFont typeface="Arial" panose="020B0604020202020204" pitchFamily="34" charset="0"/>
              <a:buChar char="•"/>
            </a:pPr>
            <a:endParaRPr lang="en-US" dirty="0"/>
          </a:p>
          <a:p>
            <a:pPr marL="628650" lvl="1" indent="-171450" algn="l">
              <a:buFont typeface="Arial" panose="020B0604020202020204" pitchFamily="34" charset="0"/>
              <a:buChar char="•"/>
            </a:pPr>
            <a:r>
              <a:rPr lang="en-US" dirty="0"/>
              <a:t>Enables numerical operations</a:t>
            </a:r>
          </a:p>
          <a:p>
            <a:pPr marL="628650" lvl="1" indent="-171450" algn="l">
              <a:buFont typeface="Arial" panose="020B0604020202020204" pitchFamily="34" charset="0"/>
              <a:buChar char="•"/>
            </a:pPr>
            <a:endParaRPr lang="en-US" dirty="0"/>
          </a:p>
          <a:p>
            <a:pPr marL="0" lvl="0" indent="0" algn="l" rtl="0">
              <a:spcBef>
                <a:spcPts val="0"/>
              </a:spcBef>
              <a:spcAft>
                <a:spcPts val="0"/>
              </a:spcAft>
            </a:pPr>
            <a:r>
              <a:rPr lang="en-US" sz="1800" b="1" dirty="0"/>
              <a:t>Resizing and Normalization:</a:t>
            </a:r>
          </a:p>
          <a:p>
            <a:pPr marL="628650" lvl="1" indent="-171450" algn="l">
              <a:buFont typeface="Arial" panose="020B0604020202020204" pitchFamily="34" charset="0"/>
              <a:buChar char="•"/>
            </a:pPr>
            <a:endParaRPr lang="en-US" dirty="0"/>
          </a:p>
          <a:p>
            <a:pPr marL="628650" lvl="1" indent="-171450" algn="l">
              <a:buFont typeface="Arial" panose="020B0604020202020204" pitchFamily="34" charset="0"/>
              <a:buChar char="•"/>
            </a:pPr>
            <a:r>
              <a:rPr lang="en-US" dirty="0"/>
              <a:t>Matches model input size</a:t>
            </a:r>
          </a:p>
          <a:p>
            <a:pPr marL="628650" lvl="1" indent="-171450" algn="l">
              <a:buFont typeface="Arial" panose="020B0604020202020204" pitchFamily="34" charset="0"/>
              <a:buChar char="•"/>
            </a:pPr>
            <a:r>
              <a:rPr lang="en-US" dirty="0"/>
              <a:t>Scales pixel values to [0, 1]</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sz="1800" b="1" dirty="0"/>
              <a:t>Preparing for Model Input:</a:t>
            </a:r>
          </a:p>
          <a:p>
            <a:pPr marL="628650" lvl="1" indent="-171450" algn="l">
              <a:buFont typeface="Arial" panose="020B0604020202020204" pitchFamily="34" charset="0"/>
              <a:buChar char="•"/>
            </a:pPr>
            <a:endParaRPr lang="en-US" dirty="0"/>
          </a:p>
          <a:p>
            <a:pPr marL="628650" lvl="1" indent="-171450" algn="l">
              <a:buFont typeface="Arial" panose="020B0604020202020204" pitchFamily="34" charset="0"/>
              <a:buChar char="•"/>
            </a:pPr>
            <a:r>
              <a:rPr lang="en-US" dirty="0"/>
              <a:t>Ensures correct shape and format</a:t>
            </a:r>
          </a:p>
        </p:txBody>
      </p:sp>
      <p:pic>
        <p:nvPicPr>
          <p:cNvPr id="25" name="Graphic 24">
            <a:extLst>
              <a:ext uri="{FF2B5EF4-FFF2-40B4-BE49-F238E27FC236}">
                <a16:creationId xmlns:a16="http://schemas.microsoft.com/office/drawing/2014/main" id="{29CF03FD-5BDA-1B3B-CDA4-DFA07432C6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2980" y="632315"/>
            <a:ext cx="4762500" cy="4762500"/>
          </a:xfrm>
          <a:prstGeom prst="rect">
            <a:avLst/>
          </a:prstGeom>
        </p:spPr>
      </p:pic>
    </p:spTree>
  </p:cSld>
  <p:clrMapOvr>
    <a:masterClrMapping/>
  </p:clrMapOvr>
</p:sld>
</file>

<file path=ppt/theme/theme1.xml><?xml version="1.0" encoding="utf-8"?>
<a:theme xmlns:a="http://schemas.openxmlformats.org/drawingml/2006/main" name="Formal Business Plan: Strategies and Taxation by Slidesgo">
  <a:themeElements>
    <a:clrScheme name="Custom 3">
      <a:dk1>
        <a:srgbClr val="273339"/>
      </a:dk1>
      <a:lt1>
        <a:srgbClr val="FFFFFF"/>
      </a:lt1>
      <a:dk2>
        <a:srgbClr val="273339"/>
      </a:dk2>
      <a:lt2>
        <a:srgbClr val="273339"/>
      </a:lt2>
      <a:accent1>
        <a:srgbClr val="9BD2A5"/>
      </a:accent1>
      <a:accent2>
        <a:srgbClr val="9BD2A5"/>
      </a:accent2>
      <a:accent3>
        <a:srgbClr val="9BD2A5"/>
      </a:accent3>
      <a:accent4>
        <a:srgbClr val="9BD2A5"/>
      </a:accent4>
      <a:accent5>
        <a:srgbClr val="EBA537"/>
      </a:accent5>
      <a:accent6>
        <a:srgbClr val="FFBB48"/>
      </a:accent6>
      <a:hlink>
        <a:srgbClr val="9BD2A5"/>
      </a:hlink>
      <a:folHlink>
        <a:srgbClr val="E342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TotalTime>
  <Words>4092</Words>
  <Application>Microsoft Office PowerPoint</Application>
  <PresentationFormat>On-screen Show (16:9)</PresentationFormat>
  <Paragraphs>339</Paragraphs>
  <Slides>23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Raleway</vt:lpstr>
      <vt:lpstr>ui-sans-serif</vt:lpstr>
      <vt:lpstr>Poppins</vt:lpstr>
      <vt:lpstr>Arial</vt:lpstr>
      <vt:lpstr>Poppins SemiBold</vt:lpstr>
      <vt:lpstr>Noto Sans</vt:lpstr>
      <vt:lpstr>Formal Business Plan: Strategies and Taxation by Slidesgo</vt:lpstr>
      <vt:lpstr>Digital Farmers: Harvesting Insights to Tackle Leaf Disease </vt:lpstr>
      <vt:lpstr>Introduction</vt:lpstr>
      <vt:lpstr>Problem Definition</vt:lpstr>
      <vt:lpstr>Project Goals</vt:lpstr>
      <vt:lpstr>Literature Survey</vt:lpstr>
      <vt:lpstr>Background Information</vt:lpstr>
      <vt:lpstr>Methodology</vt:lpstr>
      <vt:lpstr>Data Flow Diagram (Level 1)</vt:lpstr>
      <vt:lpstr>Image Preprocessing</vt:lpstr>
      <vt:lpstr>Model Design and Implementation</vt:lpstr>
      <vt:lpstr>Model Training</vt:lpstr>
      <vt:lpstr>Testing Results</vt:lpstr>
      <vt:lpstr>Confusion Matrix</vt:lpstr>
      <vt:lpstr>Web Application: Backend</vt:lpstr>
      <vt:lpstr>Web Application: User Interface</vt:lpstr>
      <vt:lpstr>Web Application: User Experience</vt:lpstr>
      <vt:lpstr>Desktop Screenshots</vt:lpstr>
      <vt:lpstr>Mobile Screenshots</vt:lpstr>
      <vt:lpstr>Deployment</vt:lpstr>
      <vt:lpstr>Challenges and Solutions</vt:lpstr>
      <vt:lpstr>Future Works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Farmers: Harvesting Insights to Tackle Leaf Disease</dc:title>
  <dc:creator>Seward</dc:creator>
  <cp:lastModifiedBy>SEWARD RICHARD MUPERERI</cp:lastModifiedBy>
  <cp:revision>8</cp:revision>
  <dcterms:modified xsi:type="dcterms:W3CDTF">2024-05-28T09:27:02Z</dcterms:modified>
</cp:coreProperties>
</file>